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72" r:id="rId5"/>
    <p:sldId id="273" r:id="rId6"/>
    <p:sldId id="275" r:id="rId7"/>
    <p:sldId id="27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53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944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916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35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606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556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37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55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86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41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80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28AF-8EBC-4602-A6E5-12FC0E0286F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18DD-2064-4CAA-9031-7C3E692F30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502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INTERMAT</a:t>
            </a:r>
            <a:br>
              <a:rPr lang="da-DK" dirty="0" smtClean="0"/>
            </a:br>
            <a:r>
              <a:rPr lang="da-DK" dirty="0" smtClean="0"/>
              <a:t>Lineær regression</a:t>
            </a:r>
            <a:br>
              <a:rPr lang="da-DK" dirty="0" smtClean="0"/>
            </a:br>
            <a:r>
              <a:rPr lang="da-DK" sz="3300" dirty="0" smtClean="0"/>
              <a:t>2/5 2018</a:t>
            </a:r>
            <a:endParaRPr lang="da-DK" sz="3300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5" t="11173" r="39502" b="47808"/>
          <a:stretch/>
        </p:blipFill>
        <p:spPr bwMode="auto">
          <a:xfrm>
            <a:off x="1115616" y="2197665"/>
            <a:ext cx="7128792" cy="463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58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Fejlkvadrater…</a:t>
            </a:r>
            <a:endParaRPr lang="da-D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dsholder til indhol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4127295" cy="28803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da-DK" sz="2600" dirty="0" smtClean="0"/>
                  <a:t>Vi gætter på en tendenslinje: </a:t>
                </a:r>
                <a:endParaRPr lang="da-DK" sz="26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da-DK" sz="2600" dirty="0" smtClean="0"/>
              </a:p>
              <a:p>
                <a:r>
                  <a:rPr lang="da-DK" sz="2600" dirty="0" smtClean="0"/>
                  <a:t>Skal optimere værdien af </a:t>
                </a:r>
                <a14:m>
                  <m:oMath xmlns:m="http://schemas.openxmlformats.org/officeDocument/2006/math"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da-DK" sz="2600" dirty="0" smtClean="0"/>
                  <a:t> og </a:t>
                </a:r>
                <a14:m>
                  <m:oMath xmlns:m="http://schemas.openxmlformats.org/officeDocument/2006/math"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da-DK" sz="2600" dirty="0" smtClean="0"/>
              </a:p>
              <a:p>
                <a:r>
                  <a:rPr lang="da-DK" sz="2600" dirty="0" smtClean="0"/>
                  <a:t>Alle datapunkterne skal ligge ”tæt” på linjen</a:t>
                </a:r>
              </a:p>
            </p:txBody>
          </p:sp>
        </mc:Choice>
        <mc:Fallback xmlns="">
          <p:sp>
            <p:nvSpPr>
              <p:cNvPr id="3" name="Pladsholder til ind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4127295" cy="2880320"/>
              </a:xfrm>
              <a:blipFill>
                <a:blip r:embed="rId2"/>
                <a:stretch>
                  <a:fillRect l="-2659" t="-1695" r="-265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5" t="11173" r="39502" b="47808"/>
          <a:stretch/>
        </p:blipFill>
        <p:spPr bwMode="auto">
          <a:xfrm>
            <a:off x="4584495" y="1072951"/>
            <a:ext cx="4102305" cy="266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ladsholder til indhold 2"/>
              <p:cNvSpPr txBox="1">
                <a:spLocks/>
              </p:cNvSpPr>
              <p:nvPr/>
            </p:nvSpPr>
            <p:spPr>
              <a:xfrm>
                <a:off x="457200" y="3861048"/>
                <a:ext cx="8435280" cy="2852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a-DK" sz="2600" dirty="0" smtClean="0"/>
                  <a:t>Afstanden fra </a:t>
                </a:r>
                <a:r>
                  <a:rPr lang="da-DK" sz="2600" u="sng" dirty="0" smtClean="0"/>
                  <a:t>første</a:t>
                </a:r>
                <a:r>
                  <a:rPr lang="da-DK" sz="2600" dirty="0" smtClean="0"/>
                  <a:t> datapunkt </a:t>
                </a:r>
                <a14:m>
                  <m:oMath xmlns:m="http://schemas.openxmlformats.org/officeDocument/2006/math">
                    <m:r>
                      <a:rPr lang="da-DK" sz="260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60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6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sz="2600" dirty="0" smtClean="0"/>
                  <a:t> til linjen er ”fejltallet”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6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60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da-DK" sz="260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6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60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a-DK" sz="26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a-DK" sz="2600" dirty="0" smtClean="0"/>
              </a:p>
              <a:p>
                <a:r>
                  <a:rPr lang="da-DK" sz="2600" dirty="0"/>
                  <a:t>Afstanden fra </a:t>
                </a:r>
                <a:r>
                  <a:rPr lang="da-DK" sz="2600" u="sng" dirty="0" smtClean="0"/>
                  <a:t>sidste</a:t>
                </a:r>
                <a:r>
                  <a:rPr lang="da-DK" sz="2600" dirty="0" smtClean="0"/>
                  <a:t> datapunkt </a:t>
                </a:r>
                <a14:m>
                  <m:oMath xmlns:m="http://schemas.openxmlformats.org/officeDocument/2006/math">
                    <m:r>
                      <a:rPr lang="da-DK" sz="2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a-DK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a-DK" sz="2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a-DK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a-DK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sz="2600" dirty="0"/>
                  <a:t> til linjen er ”fejltallet”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a-DK" sz="2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a-DK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a-DK" sz="2600" i="1">
                        <a:latin typeface="Cambria Math" panose="02040503050406030204" pitchFamily="18" charset="0"/>
                      </a:rPr>
                      <m:t>−(</m:t>
                    </m:r>
                    <m:r>
                      <a:rPr lang="da-DK" sz="2600" i="1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da-DK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a-DK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da-DK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a-DK" sz="2600" dirty="0" smtClean="0"/>
              </a:p>
              <a:p>
                <a:r>
                  <a:rPr lang="da-DK" sz="2600" dirty="0" smtClean="0"/>
                  <a:t>”Fejlkvadraterne” er de </a:t>
                </a:r>
                <a14:m>
                  <m:oMath xmlns:m="http://schemas.openxmlformats.org/officeDocument/2006/math">
                    <m:r>
                      <a:rPr lang="da-DK" sz="260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a-DK" sz="2600" dirty="0" smtClean="0"/>
                  <a:t> tal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60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60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60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da-DK" sz="2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da-DK" sz="26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da-DK" sz="2600" dirty="0"/>
              </a:p>
            </p:txBody>
          </p:sp>
        </mc:Choice>
        <mc:Fallback xmlns="">
          <p:sp>
            <p:nvSpPr>
              <p:cNvPr id="6" name="Pladsholder til indho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61048"/>
                <a:ext cx="8435280" cy="2852936"/>
              </a:xfrm>
              <a:prstGeom prst="rect">
                <a:avLst/>
              </a:prstGeom>
              <a:blipFill>
                <a:blip r:embed="rId4"/>
                <a:stretch>
                  <a:fillRect l="-1084" t="-17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71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Fejlkvadrater…</a:t>
            </a:r>
            <a:endParaRPr lang="da-D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ladsholder til indhold 2"/>
              <p:cNvSpPr txBox="1">
                <a:spLocks/>
              </p:cNvSpPr>
              <p:nvPr/>
            </p:nvSpPr>
            <p:spPr>
              <a:xfrm>
                <a:off x="395536" y="980728"/>
                <a:ext cx="8651304" cy="55172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a-DK" sz="2500" dirty="0" smtClean="0"/>
                  <a:t>Den </a:t>
                </a:r>
                <a:r>
                  <a:rPr lang="da-DK" sz="2500" u="sng" dirty="0" smtClean="0"/>
                  <a:t>samlede</a:t>
                </a:r>
                <a:r>
                  <a:rPr lang="da-DK" sz="2500" dirty="0" smtClean="0"/>
                  <a:t> fejl er summen af de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a-DK" sz="2500" dirty="0" smtClean="0"/>
                  <a:t> fejlkvadrater: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50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a-DK" sz="2500" b="0" i="0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da-DK" sz="2500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da-DK" sz="25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sz="25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…+</m:t>
                    </m:r>
                    <m:sSup>
                      <m:sSupPr>
                        <m:ctrlPr>
                          <a:rPr lang="da-DK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sz="25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da-DK" sz="25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da-DK" sz="25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a-DK" sz="25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a-DK" sz="25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a-DK" sz="2500" dirty="0" smtClean="0"/>
              </a:p>
              <a:p>
                <a:pPr marL="0" indent="0">
                  <a:buNone/>
                </a:pPr>
                <a:r>
                  <a:rPr lang="da-DK" sz="2500" dirty="0"/>
                  <a:t> </a:t>
                </a:r>
                <a:r>
                  <a:rPr lang="da-DK" sz="2500" dirty="0" smtClean="0"/>
                  <a:t>             </a:t>
                </a:r>
                <a:endParaRPr lang="da-DK" sz="2500" dirty="0"/>
              </a:p>
            </p:txBody>
          </p:sp>
        </mc:Choice>
        <mc:Fallback xmlns="">
          <p:sp>
            <p:nvSpPr>
              <p:cNvPr id="6" name="Pladsholder til indho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0728"/>
                <a:ext cx="8651304" cy="5517232"/>
              </a:xfrm>
              <a:prstGeom prst="rect">
                <a:avLst/>
              </a:prstGeom>
              <a:blipFill>
                <a:blip r:embed="rId2"/>
                <a:stretch>
                  <a:fillRect l="-1198" t="-88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5" t="11173" r="39502" b="47808"/>
          <a:stretch/>
        </p:blipFill>
        <p:spPr bwMode="auto">
          <a:xfrm>
            <a:off x="1907704" y="2780928"/>
            <a:ext cx="5537293" cy="360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95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Fejlkvadrater…</a:t>
            </a:r>
            <a:endParaRPr lang="da-D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ladsholder til indhold 2"/>
              <p:cNvSpPr txBox="1">
                <a:spLocks/>
              </p:cNvSpPr>
              <p:nvPr/>
            </p:nvSpPr>
            <p:spPr>
              <a:xfrm>
                <a:off x="395536" y="980728"/>
                <a:ext cx="8651304" cy="55172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a-DK" sz="2500" dirty="0" smtClean="0"/>
                  <a:t>Den </a:t>
                </a:r>
                <a:r>
                  <a:rPr lang="da-DK" sz="2500" u="sng" dirty="0" smtClean="0"/>
                  <a:t>samlede</a:t>
                </a:r>
                <a:r>
                  <a:rPr lang="da-DK" sz="2500" dirty="0" smtClean="0"/>
                  <a:t> fejl er summen af de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a-DK" sz="2500" dirty="0" smtClean="0"/>
                  <a:t> afstandskvadrater: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50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da-DK" sz="25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da-DK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a-DK" sz="2500" b="0" i="0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da-DK" sz="2500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da-DK" sz="25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sz="25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…+</m:t>
                    </m:r>
                    <m:sSup>
                      <m:sSupPr>
                        <m:ctrlPr>
                          <a:rPr lang="da-DK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sz="25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da-DK" sz="25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da-DK" sz="25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a-DK" sz="25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a-DK" sz="25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5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da-DK" sz="25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a-DK" sz="2500" dirty="0" smtClean="0"/>
              </a:p>
              <a:p>
                <a:pPr marL="0" indent="0">
                  <a:buNone/>
                </a:pPr>
                <a:r>
                  <a:rPr lang="da-DK" sz="2500" dirty="0"/>
                  <a:t> </a:t>
                </a:r>
                <a:r>
                  <a:rPr lang="da-DK" sz="2500" dirty="0" smtClean="0"/>
                  <a:t>             </a:t>
                </a:r>
                <a14:m>
                  <m:oMath xmlns:m="http://schemas.openxmlformats.org/officeDocument/2006/math">
                    <m:r>
                      <a:rPr lang="da-DK" sz="25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a-DK" sz="25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da-DK" sz="2500" i="1">
                            <a:latin typeface="Cambria Math" panose="02040503050406030204" pitchFamily="18" charset="0"/>
                          </a:rPr>
                          <m:t>+…+</m:t>
                        </m:r>
                        <m:sSubSup>
                          <m:sSubSupPr>
                            <m:ctrlPr>
                              <a:rPr lang="da-DK" sz="25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da-DK" sz="2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da-DK" sz="25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500" b="0" i="1" smtClean="0">
                          <a:latin typeface="Cambria Math" panose="02040503050406030204" pitchFamily="18" charset="0"/>
                        </a:rPr>
                        <m:t>     +</m:t>
                      </m:r>
                      <m:d>
                        <m:dPr>
                          <m:ctrlPr>
                            <a:rPr lang="da-DK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a-DK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da-DK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a-DK" sz="25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da-DK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a-DK" sz="25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a-DK" sz="25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da-DK" sz="25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a-DK" sz="25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500" b="0" dirty="0" smtClean="0"/>
                  <a:t>                                  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+…</m:t>
                        </m:r>
                        <m:sSub>
                          <m:sSub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a-DK" sz="25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a-DK" sz="25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endParaRPr lang="da-DK" sz="25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500" dirty="0" smtClean="0"/>
                  <a:t>   	  </a:t>
                </a:r>
                <a14:m>
                  <m:oMath xmlns:m="http://schemas.openxmlformats.org/officeDocument/2006/math">
                    <m:r>
                      <a:rPr lang="da-DK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da-DK" sz="25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500" dirty="0" smtClean="0"/>
                  <a:t>	  </a:t>
                </a:r>
                <a14:m>
                  <m:oMath xmlns:m="http://schemas.openxmlformats.org/officeDocument/2006/math">
                    <m:r>
                      <a:rPr lang="da-DK" sz="2500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5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da-DK" sz="2500" b="0" dirty="0" smtClean="0"/>
              </a:p>
              <a:p>
                <a:pPr marL="0" indent="0">
                  <a:buNone/>
                </a:pPr>
                <a:r>
                  <a:rPr lang="da-DK" sz="2500" b="0" dirty="0" smtClean="0"/>
                  <a:t>    	 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da-DK" sz="25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a-DK" sz="2500" dirty="0" smtClean="0"/>
                  <a:t>Bemærk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+…+</m:t>
                    </m:r>
                    <m:sSubSup>
                      <m:sSubSup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a-DK" sz="2500" dirty="0" smtClean="0"/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a-DK" sz="25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a-DK" sz="2500" dirty="0" smtClean="0"/>
                  <a:t> begge er positive… </a:t>
                </a:r>
              </a:p>
              <a:p>
                <a:pPr marL="0" indent="0">
                  <a:buNone/>
                </a:pPr>
                <a:r>
                  <a:rPr lang="da-DK" sz="2500" dirty="0" smtClean="0"/>
                  <a:t>…så grafen for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sz="2500" dirty="0" smtClean="0"/>
                  <a:t> er en </a:t>
                </a:r>
                <a:r>
                  <a:rPr lang="da-DK" sz="2500" dirty="0" err="1" smtClean="0"/>
                  <a:t>paraboloide</a:t>
                </a:r>
                <a:r>
                  <a:rPr lang="da-DK" sz="2500" dirty="0" smtClean="0"/>
                  <a:t> der vender </a:t>
                </a:r>
                <a:r>
                  <a:rPr lang="da-DK" sz="2500" u="sng" dirty="0" smtClean="0"/>
                  <a:t>opad</a:t>
                </a:r>
                <a:r>
                  <a:rPr lang="da-DK" sz="2500" dirty="0" smtClean="0"/>
                  <a:t>. </a:t>
                </a:r>
              </a:p>
              <a:p>
                <a:pPr marL="0" indent="0">
                  <a:buNone/>
                </a:pPr>
                <a:r>
                  <a:rPr lang="da-DK" sz="2500" dirty="0" smtClean="0"/>
                  <a:t>Derfor har </a:t>
                </a:r>
                <a14:m>
                  <m:oMath xmlns:m="http://schemas.openxmlformats.org/officeDocument/2006/math">
                    <m:r>
                      <a:rPr lang="da-DK" sz="25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da-DK" sz="2500" dirty="0" smtClean="0"/>
                  <a:t> et minimum!!</a:t>
                </a:r>
                <a:endParaRPr lang="da-DK" sz="2500" dirty="0"/>
              </a:p>
            </p:txBody>
          </p:sp>
        </mc:Choice>
        <mc:Fallback xmlns="">
          <p:sp>
            <p:nvSpPr>
              <p:cNvPr id="6" name="Pladsholder til indho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0728"/>
                <a:ext cx="8651304" cy="5517232"/>
              </a:xfrm>
              <a:prstGeom prst="rect">
                <a:avLst/>
              </a:prstGeom>
              <a:blipFill>
                <a:blip r:embed="rId2"/>
                <a:stretch>
                  <a:fillRect l="-1198" t="-884" b="-6961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08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Formel for </a:t>
            </a:r>
            <a:r>
              <a:rPr lang="da-DK" i="1" dirty="0" smtClean="0"/>
              <a:t>a</a:t>
            </a:r>
            <a:r>
              <a:rPr lang="da-DK" dirty="0" smtClean="0"/>
              <a:t> og </a:t>
            </a:r>
            <a:r>
              <a:rPr lang="da-DK" i="1" dirty="0" smtClean="0"/>
              <a:t>b…</a:t>
            </a:r>
            <a:endParaRPr lang="da-DK" i="1" dirty="0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395536" y="980728"/>
            <a:ext cx="388843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600" dirty="0" smtClean="0"/>
              <a:t>Nu ved vi, at der er en værdi af </a:t>
            </a:r>
            <a:r>
              <a:rPr lang="da-DK" sz="2600" i="1" dirty="0" smtClean="0"/>
              <a:t>a</a:t>
            </a:r>
            <a:r>
              <a:rPr lang="da-DK" sz="2600" dirty="0" smtClean="0"/>
              <a:t> (hældningskoefficienten) og en værdi af </a:t>
            </a:r>
            <a:r>
              <a:rPr lang="da-DK" sz="2600" i="1" dirty="0" smtClean="0"/>
              <a:t>b</a:t>
            </a:r>
            <a:r>
              <a:rPr lang="da-DK" sz="2600" dirty="0" smtClean="0"/>
              <a:t> (y-skæringen), som får summen af fejl-kvadraterne til at blive mindst mulig </a:t>
            </a:r>
            <a:r>
              <a:rPr lang="da-DK" sz="2600" dirty="0" smtClean="0">
                <a:sym typeface="Wingdings" panose="05000000000000000000" pitchFamily="2" charset="2"/>
              </a:rPr>
              <a:t>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5" t="11173" r="39502" b="47808"/>
          <a:stretch/>
        </p:blipFill>
        <p:spPr bwMode="auto">
          <a:xfrm>
            <a:off x="4499992" y="1124744"/>
            <a:ext cx="4241149" cy="275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Pladsholder til indhold 2"/>
              <p:cNvSpPr txBox="1">
                <a:spLocks/>
              </p:cNvSpPr>
              <p:nvPr/>
            </p:nvSpPr>
            <p:spPr>
              <a:xfrm>
                <a:off x="395535" y="4077072"/>
                <a:ext cx="8345605" cy="24208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600" dirty="0" smtClean="0">
                    <a:sym typeface="Wingdings" panose="05000000000000000000" pitchFamily="2" charset="2"/>
                  </a:rPr>
                  <a:t>(</a:t>
                </a:r>
                <a:r>
                  <a:rPr lang="en-US" sz="2600" i="1" dirty="0" err="1" smtClean="0">
                    <a:sym typeface="Wingdings" panose="05000000000000000000" pitchFamily="2" charset="2"/>
                  </a:rPr>
                  <a:t>a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,</a:t>
                </a:r>
                <a:r>
                  <a:rPr lang="en-US" sz="2600" i="1" dirty="0" err="1" smtClean="0">
                    <a:sym typeface="Wingdings" panose="05000000000000000000" pitchFamily="2" charset="2"/>
                  </a:rPr>
                  <a:t>b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)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findes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som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det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stationære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punkt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for </a:t>
                </a:r>
                <a:r>
                  <a:rPr lang="en-US" sz="2600" i="1" dirty="0" smtClean="0">
                    <a:sym typeface="Wingdings" panose="05000000000000000000" pitchFamily="2" charset="2"/>
                  </a:rPr>
                  <a:t>f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(</a:t>
                </a:r>
                <a:r>
                  <a:rPr lang="en-US" sz="2600" i="1" dirty="0" err="1" smtClean="0">
                    <a:sym typeface="Wingdings" panose="05000000000000000000" pitchFamily="2" charset="2"/>
                  </a:rPr>
                  <a:t>a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,</a:t>
                </a:r>
                <a:r>
                  <a:rPr lang="en-US" sz="2600" i="1" dirty="0" err="1" smtClean="0">
                    <a:sym typeface="Wingdings" panose="05000000000000000000" pitchFamily="2" charset="2"/>
                  </a:rPr>
                  <a:t>b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): </a:t>
                </a:r>
              </a:p>
              <a:p>
                <a:pPr marL="0" indent="0">
                  <a:buNone/>
                </a:pPr>
                <a:r>
                  <a:rPr lang="en-US" sz="2600" dirty="0" err="1" smtClean="0">
                    <a:sym typeface="Wingdings" panose="05000000000000000000" pitchFamily="2" charset="2"/>
                  </a:rPr>
                  <a:t>Løs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2600" dirty="0" err="1" smtClean="0">
                    <a:sym typeface="Wingdings" panose="05000000000000000000" pitchFamily="2" charset="2"/>
                  </a:rPr>
                  <a:t>ligningerne</a:t>
                </a:r>
                <a:r>
                  <a:rPr lang="en-US" sz="2600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</m:num>
                      <m:den>
                        <m:r>
                          <a:rPr lang="en-US" sz="2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da-DK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da-DK" sz="2600" dirty="0" smtClean="0"/>
                  <a:t> 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da-DK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da-DK" sz="2600" dirty="0" smtClean="0"/>
              </a:p>
              <a:p>
                <a:pPr marL="0" indent="0">
                  <a:buNone/>
                </a:pPr>
                <a:r>
                  <a:rPr lang="en-US" sz="2600" dirty="0" err="1" smtClean="0"/>
                  <a:t>Resultat</a:t>
                </a:r>
                <a:r>
                  <a:rPr lang="en-US" sz="2600" dirty="0" smtClean="0"/>
                  <a:t>: …</a:t>
                </a:r>
                <a:endParaRPr lang="da-DK" sz="2600" dirty="0"/>
              </a:p>
            </p:txBody>
          </p:sp>
        </mc:Choice>
        <mc:Fallback>
          <p:sp>
            <p:nvSpPr>
              <p:cNvPr id="5" name="Pladsholder til indho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4077072"/>
                <a:ext cx="8345605" cy="2420888"/>
              </a:xfrm>
              <a:prstGeom prst="rect">
                <a:avLst/>
              </a:prstGeom>
              <a:blipFill>
                <a:blip r:embed="rId3"/>
                <a:stretch>
                  <a:fillRect l="-1315" t="-201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55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da-DK" dirty="0" smtClean="0"/>
              <a:t>Formel for </a:t>
            </a:r>
            <a:r>
              <a:rPr lang="da-DK" i="1" dirty="0" smtClean="0"/>
              <a:t>a</a:t>
            </a:r>
            <a:r>
              <a:rPr lang="da-DK" dirty="0" smtClean="0"/>
              <a:t> og </a:t>
            </a:r>
            <a:r>
              <a:rPr lang="da-DK" i="1" dirty="0" smtClean="0"/>
              <a:t>b…</a:t>
            </a:r>
            <a:endParaRPr lang="da-DK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5" t="11173" r="39502" b="47808"/>
          <a:stretch/>
        </p:blipFill>
        <p:spPr bwMode="auto">
          <a:xfrm>
            <a:off x="4499992" y="1124744"/>
            <a:ext cx="4241149" cy="275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inear regression formula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736"/>
            <a:ext cx="3744416" cy="356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ladsholder til indhold 3"/>
          <p:cNvSpPr txBox="1">
            <a:spLocks/>
          </p:cNvSpPr>
          <p:nvPr/>
        </p:nvSpPr>
        <p:spPr>
          <a:xfrm>
            <a:off x="539552" y="4912568"/>
            <a:ext cx="7776864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regneeksempel</a:t>
            </a:r>
            <a:r>
              <a:rPr lang="en-US" dirty="0" smtClean="0"/>
              <a:t>: Se </a:t>
            </a:r>
            <a:r>
              <a:rPr lang="en-US" dirty="0" err="1" smtClean="0"/>
              <a:t>arbejdsark</a:t>
            </a:r>
            <a:r>
              <a:rPr lang="en-US" dirty="0" smtClean="0"/>
              <a:t>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21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69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126</Words>
  <Application>Microsoft Office PowerPoint</Application>
  <PresentationFormat>Skærmshow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Kontortema</vt:lpstr>
      <vt:lpstr>INTERMAT Lineær regression 2/5 2018</vt:lpstr>
      <vt:lpstr>Fejlkvadrater…</vt:lpstr>
      <vt:lpstr>Fejlkvadrater…</vt:lpstr>
      <vt:lpstr>Fejlkvadrater…</vt:lpstr>
      <vt:lpstr>Formel for a og b…</vt:lpstr>
      <vt:lpstr>Formel for a og b…</vt:lpstr>
      <vt:lpstr>PowerPoint-præsentation</vt:lpstr>
    </vt:vector>
  </TitlesOfParts>
  <Company>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Funktioner af flere variable</dc:title>
  <dc:creator>Niels Erik Wegge</dc:creator>
  <cp:lastModifiedBy>Niels Erik Wegge</cp:lastModifiedBy>
  <cp:revision>37</cp:revision>
  <dcterms:created xsi:type="dcterms:W3CDTF">2015-04-13T19:21:59Z</dcterms:created>
  <dcterms:modified xsi:type="dcterms:W3CDTF">2019-04-02T12:46:37Z</dcterms:modified>
</cp:coreProperties>
</file>