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70" r:id="rId5"/>
    <p:sldId id="265" r:id="rId6"/>
    <p:sldId id="269" r:id="rId7"/>
    <p:sldId id="277" r:id="rId8"/>
    <p:sldId id="272" r:id="rId9"/>
    <p:sldId id="274" r:id="rId10"/>
    <p:sldId id="275" r:id="rId11"/>
    <p:sldId id="276" r:id="rId12"/>
    <p:sldId id="271" r:id="rId13"/>
    <p:sldId id="260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372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38ADB-44B7-44B5-9080-63FF18BAA595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76CB0-8AC4-44BF-80D6-D0B6E7B000A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7258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53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944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91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135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1606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55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37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550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861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041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805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128AF-8EBC-4602-A6E5-12FC0E0286F7}" type="datetimeFigureOut">
              <a:rPr lang="da-DK" smtClean="0"/>
              <a:t>19-03-2019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E18DD-2064-4CAA-9031-7C3E692F30A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502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/>
          <a:p>
            <a:r>
              <a:rPr lang="da-DK" dirty="0" smtClean="0"/>
              <a:t>INTERMAT</a:t>
            </a:r>
            <a:br>
              <a:rPr lang="da-DK" dirty="0" smtClean="0"/>
            </a:br>
            <a:r>
              <a:rPr lang="da-DK" dirty="0" smtClean="0"/>
              <a:t>Funktioner af flere variable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Undertitel 2"/>
              <p:cNvSpPr>
                <a:spLocks noGrp="1"/>
              </p:cNvSpPr>
              <p:nvPr>
                <p:ph type="subTitle"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,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,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da-DK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sSup>
                        <m:sSup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da-DK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a-DK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da-DK" b="0" i="0" smtClean="0">
                          <a:latin typeface="Cambria Math"/>
                        </a:rPr>
                        <m:t>ln</m:t>
                      </m:r>
                      <m:r>
                        <a:rPr lang="da-DK" b="0" i="1" smtClean="0">
                          <a:latin typeface="Cambria Math"/>
                        </a:rPr>
                        <m:t>⁡(</m:t>
                      </m:r>
                      <m:r>
                        <a:rPr lang="da-DK" b="0" i="1" smtClean="0">
                          <a:latin typeface="Cambria Math"/>
                        </a:rPr>
                        <m:t>𝑧</m:t>
                      </m:r>
                      <m:r>
                        <a:rPr lang="da-DK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a-DK" dirty="0"/>
              </a:p>
            </p:txBody>
          </p:sp>
        </mc:Choice>
        <mc:Fallback xmlns="">
          <p:sp>
            <p:nvSpPr>
              <p:cNvPr id="3" name="Undertitel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25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7" t="20615" r="30976" b="16907"/>
          <a:stretch/>
        </p:blipFill>
        <p:spPr bwMode="auto">
          <a:xfrm>
            <a:off x="3203848" y="3933056"/>
            <a:ext cx="3096344" cy="281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457200" y="1340768"/>
                <a:ext cx="8229600" cy="5256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dirty="0" smtClean="0"/>
                  <a:t>Hessematricen beskriver fladens </a:t>
                </a:r>
                <a:r>
                  <a:rPr lang="da-DK" sz="2800" u="sng" dirty="0" smtClean="0"/>
                  <a:t>krumning</a:t>
                </a:r>
                <a:r>
                  <a:rPr lang="da-DK" sz="2800" dirty="0" smtClean="0"/>
                  <a:t> i et punkt</a:t>
                </a:r>
                <a:endParaRPr lang="da-DK" sz="28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1500" b="1" dirty="0" smtClean="0"/>
                  <a:t> </a:t>
                </a:r>
                <a:endParaRPr lang="da-DK" sz="1500" b="1" i="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a-DK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a-DK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28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a-DK" sz="2000" dirty="0" smtClean="0"/>
              </a:p>
              <a:p>
                <a:pPr marL="0" indent="0">
                  <a:buNone/>
                </a:pPr>
                <a:r>
                  <a:rPr lang="da-DK" sz="2600" dirty="0" smtClean="0"/>
                  <a:t>En flade kan krumme både </a:t>
                </a:r>
                <a:r>
                  <a:rPr lang="da-DK" sz="2600" u="sng" dirty="0" smtClean="0"/>
                  <a:t>op</a:t>
                </a:r>
                <a:r>
                  <a:rPr lang="da-DK" sz="2600" dirty="0" smtClean="0"/>
                  <a:t> og </a:t>
                </a:r>
                <a:r>
                  <a:rPr lang="da-DK" sz="2600" u="sng" dirty="0" smtClean="0"/>
                  <a:t>ned</a:t>
                </a:r>
                <a:r>
                  <a:rPr lang="da-DK" sz="2600" dirty="0" smtClean="0"/>
                  <a:t> i et bestemt punkt…</a:t>
                </a:r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768"/>
                <a:ext cx="8229600" cy="5256584"/>
              </a:xfrm>
              <a:prstGeom prst="rect">
                <a:avLst/>
              </a:prstGeom>
              <a:blipFill>
                <a:blip r:embed="rId3"/>
                <a:stretch>
                  <a:fillRect l="-1481" t="-116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14754"/>
            <a:ext cx="8229600" cy="85010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Hesse-matricen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135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457200" y="1340768"/>
                <a:ext cx="8651304" cy="5256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a-DK" sz="2800" dirty="0" smtClean="0"/>
                  <a:t>Hessematricen beskriver fladens </a:t>
                </a:r>
                <a:r>
                  <a:rPr lang="da-DK" sz="2800" u="sng" dirty="0" smtClean="0"/>
                  <a:t>krumning</a:t>
                </a:r>
                <a:r>
                  <a:rPr lang="da-DK" sz="2800" dirty="0" smtClean="0"/>
                  <a:t> i et punkt</a:t>
                </a:r>
                <a:endParaRPr lang="da-DK" sz="28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1500" b="1" dirty="0" smtClean="0"/>
                  <a:t> </a:t>
                </a:r>
                <a:endParaRPr lang="da-DK" sz="1500" b="1" i="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a-DK" sz="28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a-DK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  <m:sup>
                                    <m:r>
                                      <a:rPr lang="da-DK" sz="2800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sz="2800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sz="2800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sz="28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sz="28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a-DK" sz="2000" dirty="0" smtClean="0"/>
              </a:p>
              <a:p>
                <a:pPr marL="0" indent="0">
                  <a:buNone/>
                </a:pPr>
                <a:r>
                  <a:rPr lang="da-DK" sz="2500" b="1" dirty="0" smtClean="0"/>
                  <a:t>Taylorpolynomiet til anden orden </a:t>
                </a:r>
                <a:r>
                  <a:rPr lang="da-DK" sz="2500" dirty="0" smtClean="0"/>
                  <a:t>(her 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a-DK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5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a-DK" sz="2500" dirty="0" smtClean="0"/>
                  <a:t> og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5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a-DK" sz="2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5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a-DK" sz="2500" dirty="0" smtClean="0"/>
                  <a:t>):</a:t>
                </a:r>
              </a:p>
              <a:p>
                <a:pPr marL="0" indent="0">
                  <a:buNone/>
                </a:pPr>
                <a:endParaRPr lang="da-DK" sz="10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da-DK" sz="26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da-DK" sz="2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sty m:val="p"/>
                        </m:rPr>
                        <a:rPr lang="da-DK" sz="2600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da-DK" sz="2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 + </m:t>
                      </m:r>
                      <m:sSubSup>
                        <m:sSubSupPr>
                          <m:ctrlPr>
                            <a:rPr lang="da-DK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da-DK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da-DK" sz="2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da-DK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0,0</m:t>
                          </m:r>
                        </m:e>
                      </m:d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da-DK" sz="2600" b="0" i="1" smtClean="0"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da-DK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a-DK" sz="2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a-DK" sz="2600" dirty="0" smtClean="0"/>
              </a:p>
              <a:p>
                <a:pPr marL="0" indent="0">
                  <a:buNone/>
                </a:pPr>
                <a:r>
                  <a:rPr lang="da-DK" sz="2600" dirty="0" smtClean="0">
                    <a:solidFill>
                      <a:srgbClr val="002060"/>
                    </a:solidFill>
                  </a:rPr>
                  <a:t>I et </a:t>
                </a:r>
                <a:r>
                  <a:rPr lang="da-DK" sz="2600" u="sng" dirty="0" smtClean="0">
                    <a:solidFill>
                      <a:srgbClr val="002060"/>
                    </a:solidFill>
                  </a:rPr>
                  <a:t>stationært punkt</a:t>
                </a:r>
                <a:r>
                  <a:rPr lang="da-DK" sz="2600" dirty="0" smtClean="0">
                    <a:solidFill>
                      <a:srgbClr val="002060"/>
                    </a:solidFill>
                  </a:rPr>
                  <a:t> 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da-DK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=0, </m:t>
                    </m:r>
                    <m:sSubSup>
                      <m:sSubSup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da-DK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a-DK" sz="2600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endParaRPr lang="da-DK" sz="1000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da-DK" sz="2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da-DK" sz="2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da-DK" sz="2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a-DK" sz="2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da-DK" sz="2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box>
                      <m:r>
                        <a:rPr lang="da-DK" sz="2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sz="2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da-DK" sz="2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e>
                                <m:r>
                                  <a:rPr lang="da-DK" sz="26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mr>
                          </m:m>
                        </m:e>
                      </m:d>
                      <m:r>
                        <a:rPr lang="da-DK" sz="2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da-DK" sz="2600" b="1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da-DK" sz="2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da-DK" sz="2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da-DK" sz="2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da-DK" sz="2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da-DK" sz="26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eqArr>
                        </m:e>
                      </m:d>
                      <m:r>
                        <a:rPr lang="da-DK" sz="26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da-DK" sz="2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a-DK" sz="2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da-DK" sz="2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da-DK" sz="2600" b="1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768"/>
                <a:ext cx="8651304" cy="5256584"/>
              </a:xfrm>
              <a:prstGeom prst="rect">
                <a:avLst/>
              </a:prstGeom>
              <a:blipFill>
                <a:blip r:embed="rId2"/>
                <a:stretch>
                  <a:fillRect l="-1409" t="-116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14754"/>
            <a:ext cx="8229600" cy="85010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Hesse-matricen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784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1" t="30119" r="32342" b="24601"/>
          <a:stretch/>
        </p:blipFill>
        <p:spPr bwMode="auto">
          <a:xfrm>
            <a:off x="5148064" y="1052736"/>
            <a:ext cx="3870380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t="27237" r="32212" b="26498"/>
          <a:stretch/>
        </p:blipFill>
        <p:spPr bwMode="auto">
          <a:xfrm>
            <a:off x="5148064" y="3948923"/>
            <a:ext cx="3888432" cy="29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457200" y="1340768"/>
                <a:ext cx="4618856" cy="52565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a-DK" dirty="0" smtClean="0"/>
                  <a:t>Hessematricen </a:t>
                </a:r>
                <a:r>
                  <a:rPr lang="da-DK" dirty="0" smtClean="0"/>
                  <a:t>i </a:t>
                </a:r>
                <a:r>
                  <a:rPr lang="da-DK" dirty="0"/>
                  <a:t>et </a:t>
                </a:r>
                <a:r>
                  <a:rPr lang="da-DK" b="1" dirty="0"/>
                  <a:t>stationært </a:t>
                </a:r>
                <a:r>
                  <a:rPr lang="da-DK" b="1" dirty="0" smtClean="0"/>
                  <a:t>punkt</a:t>
                </a:r>
                <a:r>
                  <a:rPr lang="da-DK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dirty="0" smtClean="0"/>
                  <a:t>:</a:t>
                </a:r>
                <a:endParaRPr lang="da-DK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da-DK" sz="1200" b="1" dirty="0" smtClean="0"/>
                  <a:t> </a:t>
                </a:r>
                <a:endParaRPr lang="da-DK" sz="1200" b="1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a-DK" b="0" i="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da-DK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a-DK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da-DK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𝑥𝑦</m:t>
                                    </m:r>
                                  </m:sub>
                                  <m:sup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𝑦𝑥</m:t>
                                    </m:r>
                                  </m:sub>
                                  <m:sup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sSubSup>
                                  <m:sSubSupPr>
                                    <m:ctrlP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𝑦𝑦</m:t>
                                    </m:r>
                                  </m:sub>
                                  <m:sup>
                                    <m:r>
                                      <a:rPr lang="da-DK" b="0" i="1" smtClean="0">
                                        <a:latin typeface="Cambria Math" panose="02040503050406030204" pitchFamily="18" charset="0"/>
                                      </a:rPr>
                                      <m:t>′′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da-DK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da-DK" i="1">
                                        <a:latin typeface="Cambria Math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a-DK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da-DK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da-DK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a-DK" dirty="0" smtClean="0"/>
              </a:p>
              <a:p>
                <a:pPr marL="0" indent="0">
                  <a:buNone/>
                </a:pPr>
                <a:r>
                  <a:rPr lang="da-DK" dirty="0" smtClean="0"/>
                  <a:t>Determinanten fortæller </a:t>
                </a:r>
                <a:r>
                  <a:rPr lang="da-DK" dirty="0" smtClean="0"/>
                  <a:t>om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dirty="0" smtClean="0"/>
                  <a:t> er et </a:t>
                </a:r>
                <a:r>
                  <a:rPr lang="da-DK" dirty="0" err="1" smtClean="0"/>
                  <a:t>ekstremums</a:t>
                </a:r>
                <a:r>
                  <a:rPr lang="da-DK" dirty="0" smtClean="0"/>
                  <a:t>-punkt eller et sadelpunkt!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da-DK" sz="1200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da-DK" b="0" i="1" smtClean="0">
                        <a:latin typeface="Cambria Math" panose="02040503050406030204" pitchFamily="18" charset="0"/>
                      </a:rPr>
                      <m:t>&gt;0</m:t>
                    </m:r>
                    <m:r>
                      <a:rPr lang="da-DK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a-DK" dirty="0" smtClean="0"/>
                  <a:t> ekstremum.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da-DK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da-DK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a-DK" dirty="0"/>
                  <a:t> </a:t>
                </a:r>
                <a:r>
                  <a:rPr lang="da-DK" dirty="0" smtClean="0"/>
                  <a:t>sadel. </a:t>
                </a:r>
                <a:endParaRPr lang="da-DK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a-DK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d>
                      </m:e>
                    </m:func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da-DK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da-DK" dirty="0" smtClean="0"/>
                  <a:t> … </a:t>
                </a:r>
                <a:endParaRPr lang="da-DK" dirty="0"/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768"/>
                <a:ext cx="4618856" cy="5256584"/>
              </a:xfrm>
              <a:prstGeom prst="rect">
                <a:avLst/>
              </a:prstGeom>
              <a:blipFill>
                <a:blip r:embed="rId4"/>
                <a:stretch>
                  <a:fillRect l="-2507" t="-185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14754"/>
            <a:ext cx="8229600" cy="85010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Stationære punkter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7588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Det ser vi på næste (sidste!) gang:</a:t>
            </a:r>
            <a:endParaRPr lang="da-D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5" t="11173" r="39502" b="47808"/>
          <a:stretch/>
        </p:blipFill>
        <p:spPr bwMode="auto">
          <a:xfrm>
            <a:off x="5292079" y="1621409"/>
            <a:ext cx="3387539" cy="220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indhold 2"/>
          <p:cNvSpPr txBox="1">
            <a:spLocks/>
          </p:cNvSpPr>
          <p:nvPr/>
        </p:nvSpPr>
        <p:spPr>
          <a:xfrm>
            <a:off x="457200" y="1772816"/>
            <a:ext cx="41148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/>
              <a:t>Lineær regression: </a:t>
            </a:r>
            <a:r>
              <a:rPr lang="da-DK" dirty="0" smtClean="0"/>
              <a:t>hvorfor virker formlen?</a:t>
            </a:r>
          </a:p>
          <a:p>
            <a:endParaRPr lang="da-DK" sz="2500" dirty="0" smtClean="0"/>
          </a:p>
          <a:p>
            <a:endParaRPr lang="da-DK" dirty="0" smtClean="0"/>
          </a:p>
          <a:p>
            <a:r>
              <a:rPr lang="da-DK" b="1" dirty="0" smtClean="0"/>
              <a:t>Ophobningsloven: </a:t>
            </a:r>
            <a:r>
              <a:rPr lang="da-DK" dirty="0" smtClean="0"/>
              <a:t>hvordan beregner man usikkerhed fra flere fejlkilder?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592" y="4293096"/>
            <a:ext cx="4187430" cy="2352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858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Funktioner af flere variable (her </a:t>
            </a:r>
            <a:r>
              <a:rPr lang="da-DK" u="sng" dirty="0" smtClean="0"/>
              <a:t>to</a:t>
            </a:r>
            <a:r>
              <a:rPr lang="da-DK" dirty="0" smtClean="0"/>
              <a:t>)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,</m:t>
                          </m:r>
                          <m:r>
                            <a:rPr lang="da-DK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da-DK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a-DK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a-DK" b="0" i="1" smtClean="0">
                              <a:latin typeface="Cambria Math"/>
                            </a:rPr>
                            <m:t>5</m:t>
                          </m:r>
                          <m:func>
                            <m:func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da-DK" b="0" i="0" smtClean="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da-DK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da-DK" b="0" i="1" smtClean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da-DK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da-DK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da-DK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a-DK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a-DK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da-DK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a-DK" dirty="0" smtClean="0"/>
              </a:p>
              <a:p>
                <a:pPr marL="0" indent="0">
                  <a:buNone/>
                </a:pPr>
                <a:endParaRPr lang="da-DK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8" t="30119" r="27937" b="15675"/>
          <a:stretch/>
        </p:blipFill>
        <p:spPr bwMode="auto">
          <a:xfrm>
            <a:off x="2051720" y="2832099"/>
            <a:ext cx="5184576" cy="4035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83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Et andet eksempel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600200"/>
                <a:ext cx="4136797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da-DK" b="1" i="1" smtClean="0">
                              <a:latin typeface="Cambria Math"/>
                            </a:rPr>
                            <m:t>,</m:t>
                          </m:r>
                          <m:r>
                            <a:rPr lang="da-DK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da-DK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da-DK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da-DK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a-DK" b="1" dirty="0" smtClean="0"/>
              </a:p>
              <a:p>
                <a:r>
                  <a:rPr lang="da-DK" sz="3000" dirty="0"/>
                  <a:t>Minimum/Maximum</a:t>
                </a:r>
                <a:r>
                  <a:rPr lang="da-DK" sz="3000" dirty="0" smtClean="0"/>
                  <a:t>??</a:t>
                </a:r>
              </a:p>
              <a:p>
                <a:r>
                  <a:rPr lang="da-DK" sz="3000" dirty="0" smtClean="0"/>
                  <a:t>Hvordan differentierer man, når der er flere variable?</a:t>
                </a:r>
              </a:p>
              <a:p>
                <a:r>
                  <a:rPr lang="da-DK" sz="3000" u="sng" dirty="0" smtClean="0"/>
                  <a:t>Partiel</a:t>
                </a:r>
                <a:r>
                  <a:rPr lang="da-DK" sz="3000" dirty="0" smtClean="0"/>
                  <a:t> differentiation!</a:t>
                </a:r>
                <a:endParaRPr lang="da-DK" sz="3000" dirty="0"/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600200"/>
                <a:ext cx="4136797" cy="4525963"/>
              </a:xfrm>
              <a:blipFill>
                <a:blip r:embed="rId2"/>
                <a:stretch>
                  <a:fillRect l="-2946" r="-250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21032" r="31730" b="14286"/>
          <a:stretch/>
        </p:blipFill>
        <p:spPr bwMode="auto">
          <a:xfrm>
            <a:off x="5370414" y="1587339"/>
            <a:ext cx="3320751" cy="34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90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Partielle afledede</a:t>
            </a:r>
            <a:endParaRPr lang="da-D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a-DK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da-DK" b="1" i="1" smtClean="0">
                              <a:latin typeface="Cambria Math"/>
                            </a:rPr>
                            <m:t>,</m:t>
                          </m:r>
                          <m:r>
                            <a:rPr lang="da-DK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da-DK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da-DK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da-DK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da-DK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a-DK" b="1" dirty="0" smtClean="0"/>
              </a:p>
              <a:p>
                <a:endParaRPr lang="da-DK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𝑥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=</m:t>
                    </m:r>
                    <m:r>
                      <a:rPr lang="da-DK" b="0" i="0" smtClean="0">
                        <a:latin typeface="Cambria Math"/>
                      </a:rPr>
                      <m:t>2</m:t>
                    </m:r>
                    <m:r>
                      <a:rPr lang="da-DK" b="0" i="1" smtClean="0">
                        <a:latin typeface="Cambria Math"/>
                      </a:rPr>
                      <m:t>𝑥</m:t>
                    </m:r>
                  </m:oMath>
                </a14:m>
                <a:endParaRPr lang="da-DK" b="0" i="1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da-DK" b="0" i="1" smtClean="0">
                        <a:latin typeface="Cambria Math"/>
                      </a:rPr>
                      <m:t>(</m:t>
                    </m:r>
                    <m:r>
                      <a:rPr lang="da-DK" b="0" i="1" smtClean="0">
                        <a:latin typeface="Cambria Math"/>
                      </a:rPr>
                      <m:t>𝑥</m:t>
                    </m:r>
                    <m:r>
                      <a:rPr lang="da-DK" b="0" i="1" smtClean="0">
                        <a:latin typeface="Cambria Math"/>
                      </a:rPr>
                      <m:t>,</m:t>
                    </m:r>
                    <m:r>
                      <a:rPr lang="da-DK" b="0" i="1" smtClean="0">
                        <a:latin typeface="Cambria Math"/>
                      </a:rPr>
                      <m:t>𝑦</m:t>
                    </m:r>
                    <m:r>
                      <a:rPr lang="da-DK" b="0" i="1" smtClean="0">
                        <a:latin typeface="Cambria Math"/>
                      </a:rPr>
                      <m:t>)=−2</m:t>
                    </m:r>
                    <m:r>
                      <a:rPr lang="da-DK" b="0" i="1" smtClean="0">
                        <a:latin typeface="Cambria Math"/>
                      </a:rPr>
                      <m:t>𝑦</m:t>
                    </m:r>
                  </m:oMath>
                </a14:m>
                <a:endParaRPr lang="da-DK" b="0" i="1" dirty="0" smtClean="0"/>
              </a:p>
              <a:p>
                <a:endParaRPr lang="da-DK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𝑥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=0?</m:t>
                    </m:r>
                  </m:oMath>
                </a14:m>
                <a:endParaRPr lang="da-DK" b="0" i="1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da-DK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0" i="1" smtClean="0">
                            <a:latin typeface="Cambria Math"/>
                          </a:rPr>
                          <m:t>𝑥</m:t>
                        </m:r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r>
                          <a:rPr lang="da-DK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b="0" i="1" smtClean="0">
                        <a:latin typeface="Cambria Math"/>
                      </a:rPr>
                      <m:t>=0?</m:t>
                    </m:r>
                  </m:oMath>
                </a14:m>
                <a:endParaRPr lang="da-DK" b="0" i="1" dirty="0" smtClean="0"/>
              </a:p>
              <a:p>
                <a:r>
                  <a:rPr lang="da-DK" b="0" dirty="0" smtClean="0"/>
                  <a:t>Minimum/Maximum??</a:t>
                </a:r>
              </a:p>
            </p:txBody>
          </p:sp>
        </mc:Choice>
        <mc:Fallback xmlns=""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b="-323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21032" r="31730" b="14286"/>
          <a:stretch/>
        </p:blipFill>
        <p:spPr bwMode="auto">
          <a:xfrm>
            <a:off x="5370414" y="1587339"/>
            <a:ext cx="3320751" cy="34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0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28192"/>
                <a:ext cx="8435280" cy="50691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da-DK" sz="28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da-DK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a-DK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da-DK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da-DK" sz="2800" b="1" i="1" smtClean="0"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da-DK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a-DK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8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da-DK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sz="2800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da-DK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a-DK" sz="28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da-DK" sz="28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da-DK" sz="2800" b="1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da-DK" sz="2800" b="1" dirty="0" smtClean="0"/>
              </a:p>
              <a:p>
                <a:endParaRPr lang="da-DK" sz="800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50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2500" b="0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da-DK" sz="25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2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500" b="0" i="1" smtClean="0">
                            <a:latin typeface="Cambria Math"/>
                          </a:rPr>
                          <m:t>𝑥</m:t>
                        </m:r>
                        <m:r>
                          <a:rPr lang="da-DK" sz="2500" b="0" i="1" smtClean="0">
                            <a:latin typeface="Cambria Math"/>
                          </a:rPr>
                          <m:t>,</m:t>
                        </m:r>
                        <m:r>
                          <a:rPr lang="da-DK" sz="25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sz="2500" b="0" i="1" smtClean="0">
                        <a:latin typeface="Cambria Math"/>
                      </a:rPr>
                      <m:t>=</m:t>
                    </m:r>
                    <m:r>
                      <a:rPr lang="da-DK" sz="2500" b="0" i="0" smtClean="0">
                        <a:latin typeface="Cambria Math"/>
                      </a:rPr>
                      <m:t>2</m:t>
                    </m:r>
                    <m:r>
                      <a:rPr lang="da-DK" sz="2500" b="0" i="1" smtClean="0">
                        <a:latin typeface="Cambria Math"/>
                      </a:rPr>
                      <m:t>𝑥</m:t>
                    </m:r>
                  </m:oMath>
                </a14:m>
                <a:endParaRPr lang="da-DK" sz="2500" b="0" i="1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25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50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2500" b="0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da-DK" sz="2500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da-DK" sz="2500" b="0" i="1" smtClean="0">
                        <a:latin typeface="Cambria Math"/>
                      </a:rPr>
                      <m:t>(</m:t>
                    </m:r>
                    <m:r>
                      <a:rPr lang="da-DK" sz="2500" b="0" i="1" smtClean="0">
                        <a:latin typeface="Cambria Math"/>
                      </a:rPr>
                      <m:t>𝑥</m:t>
                    </m:r>
                    <m:r>
                      <a:rPr lang="da-DK" sz="2500" b="0" i="1" smtClean="0">
                        <a:latin typeface="Cambria Math"/>
                      </a:rPr>
                      <m:t>,</m:t>
                    </m:r>
                    <m:r>
                      <a:rPr lang="da-DK" sz="2500" b="0" i="1" smtClean="0">
                        <a:latin typeface="Cambria Math"/>
                      </a:rPr>
                      <m:t>𝑦</m:t>
                    </m:r>
                    <m:r>
                      <a:rPr lang="da-DK" sz="2500" b="0" i="1" smtClean="0">
                        <a:latin typeface="Cambria Math"/>
                      </a:rPr>
                      <m:t>)=−2</m:t>
                    </m:r>
                    <m:r>
                      <a:rPr lang="da-DK" sz="2500" b="0" i="1" smtClean="0">
                        <a:latin typeface="Cambria Math"/>
                      </a:rPr>
                      <m:t>𝑦</m:t>
                    </m:r>
                  </m:oMath>
                </a14:m>
                <a:endParaRPr lang="da-DK" sz="2500" b="0" i="1" dirty="0" smtClean="0"/>
              </a:p>
              <a:p>
                <a:endParaRPr lang="da-DK" sz="800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da-DK" sz="2500" b="1" dirty="0" smtClean="0">
                    <a:solidFill>
                      <a:srgbClr val="FF0000"/>
                    </a:solidFill>
                  </a:rPr>
                  <a:t>Dobbelt afledede </a:t>
                </a:r>
                <a:r>
                  <a:rPr lang="da-DK" sz="2500" b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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𝑥𝑥</m:t>
                        </m:r>
                      </m:sub>
                      <m:sup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′′</m:t>
                        </m:r>
                      </m:sup>
                    </m:sSubSup>
                    <m:r>
                      <a:rPr lang="da-DK" sz="2500" b="0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da-DK" sz="2500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da-DK" sz="2500" b="0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da-DK" sz="2500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da-DK" sz="2500" b="0" i="1" smtClean="0">
                        <a:solidFill>
                          <a:srgbClr val="FF0000"/>
                        </a:solidFill>
                        <a:latin typeface="Cambria Math"/>
                      </a:rPr>
                      <m:t>)=2</m:t>
                    </m:r>
                  </m:oMath>
                </a14:m>
                <a:endParaRPr lang="da-DK" sz="2500" b="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𝑦𝑦</m:t>
                        </m:r>
                      </m:sub>
                      <m:sup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sz="2500" b="0" i="1" smtClean="0">
                        <a:solidFill>
                          <a:srgbClr val="FF0000"/>
                        </a:solidFill>
                        <a:latin typeface="Cambria Math"/>
                      </a:rPr>
                      <m:t>=−2</m:t>
                    </m:r>
                  </m:oMath>
                </a14:m>
                <a:endParaRPr lang="da-DK" sz="2500" b="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𝑥𝑦</m:t>
                        </m:r>
                      </m:sub>
                      <m:sup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sz="2500" b="0" i="1" smtClean="0">
                        <a:solidFill>
                          <a:srgbClr val="FF0000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da-DK" sz="2500" b="0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𝑦𝑥</m:t>
                        </m:r>
                      </m:sub>
                      <m:sup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′′</m:t>
                        </m:r>
                      </m:sup>
                    </m:sSubSup>
                    <m:d>
                      <m:dPr>
                        <m:ctrlP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a-DK" sz="25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da-DK" sz="2500" b="0" i="1" smtClean="0">
                        <a:solidFill>
                          <a:srgbClr val="FF0000"/>
                        </a:solidFill>
                        <a:latin typeface="Cambria Math"/>
                      </a:rPr>
                      <m:t>=0 </m:t>
                    </m:r>
                  </m:oMath>
                </a14:m>
                <a:endParaRPr lang="da-DK" sz="2500" b="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da-DK" sz="2200" dirty="0" smtClean="0">
                    <a:solidFill>
                      <a:srgbClr val="FF0000"/>
                    </a:solidFill>
                  </a:rPr>
                  <a:t>Disse fire tal kan arrangeres i en </a:t>
                </a:r>
                <a:r>
                  <a:rPr lang="da-DK" sz="2200" b="1" dirty="0" smtClean="0">
                    <a:solidFill>
                      <a:srgbClr val="FF0000"/>
                    </a:solidFill>
                  </a:rPr>
                  <a:t>matrix</a:t>
                </a:r>
                <a:r>
                  <a:rPr lang="da-DK" sz="2200" dirty="0" smtClean="0">
                    <a:solidFill>
                      <a:srgbClr val="FF0000"/>
                    </a:solidFill>
                  </a:rPr>
                  <a:t>, hvis </a:t>
                </a:r>
                <a:r>
                  <a:rPr lang="da-DK" sz="2200" b="1" dirty="0" smtClean="0">
                    <a:solidFill>
                      <a:srgbClr val="FF0000"/>
                    </a:solidFill>
                  </a:rPr>
                  <a:t>determinant </a:t>
                </a:r>
                <a:r>
                  <a:rPr lang="da-DK" sz="2200" dirty="0" smtClean="0">
                    <a:solidFill>
                      <a:srgbClr val="FF0000"/>
                    </a:solidFill>
                  </a:rPr>
                  <a:t>siger noget om min og </a:t>
                </a:r>
                <a:r>
                  <a:rPr lang="da-DK" sz="2200" dirty="0" err="1" smtClean="0">
                    <a:solidFill>
                      <a:srgbClr val="FF0000"/>
                    </a:solidFill>
                  </a:rPr>
                  <a:t>maks</a:t>
                </a:r>
                <a:r>
                  <a:rPr lang="da-DK" sz="2200" dirty="0" smtClean="0">
                    <a:solidFill>
                      <a:srgbClr val="FF0000"/>
                    </a:solidFill>
                  </a:rPr>
                  <a:t>!</a:t>
                </a:r>
                <a:endParaRPr lang="da-DK" sz="2200" b="0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28192"/>
                <a:ext cx="8435280" cy="5069160"/>
              </a:xfrm>
              <a:blipFill>
                <a:blip r:embed="rId2"/>
                <a:stretch>
                  <a:fillRect l="-115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21032" r="31730" b="14286"/>
          <a:stretch/>
        </p:blipFill>
        <p:spPr bwMode="auto">
          <a:xfrm>
            <a:off x="5370414" y="1587339"/>
            <a:ext cx="3320751" cy="34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Partielle afledede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98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Pladsholder til indhold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54460"/>
                <a:ext cx="8507288" cy="506916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da-DK" sz="3000" u="sng" dirty="0" smtClean="0"/>
                  <a:t>Prøv selv</a:t>
                </a:r>
                <a:r>
                  <a:rPr lang="da-DK" sz="3000" dirty="0" smtClean="0"/>
                  <a:t> at differentiere partielt:</a:t>
                </a:r>
                <a14:m>
                  <m:oMath xmlns:m="http://schemas.openxmlformats.org/officeDocument/2006/math">
                    <m:r>
                      <a:rPr lang="da-DK" sz="3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30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da-DK" sz="3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a-DK" sz="3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sz="3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da-DK" sz="3000" b="1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3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a-DK" sz="3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da-DK" sz="30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3000" b="1" i="1" smtClean="0"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endParaRPr lang="da-DK" sz="3000" b="1" dirty="0" smtClean="0"/>
              </a:p>
              <a:p>
                <a:pPr marL="0" indent="0">
                  <a:buNone/>
                </a:pPr>
                <a:r>
                  <a:rPr lang="da-DK" sz="3000" dirty="0" smtClean="0">
                    <a:solidFill>
                      <a:srgbClr val="002060"/>
                    </a:solidFill>
                  </a:rPr>
                  <a:t>For at finde den afledede efter </a:t>
                </a:r>
                <a:r>
                  <a:rPr lang="da-DK" sz="3000" b="1" i="1" dirty="0" smtClean="0">
                    <a:solidFill>
                      <a:srgbClr val="002060"/>
                    </a:solidFill>
                  </a:rPr>
                  <a:t>x</a:t>
                </a:r>
                <a:r>
                  <a:rPr lang="da-DK" sz="3000" dirty="0" smtClean="0">
                    <a:solidFill>
                      <a:srgbClr val="002060"/>
                    </a:solidFill>
                  </a:rPr>
                  <a:t>, forestiller man sig at </a:t>
                </a:r>
                <a:r>
                  <a:rPr lang="da-DK" sz="3000" b="1" i="1" dirty="0" smtClean="0">
                    <a:solidFill>
                      <a:srgbClr val="002060"/>
                    </a:solidFill>
                  </a:rPr>
                  <a:t>y</a:t>
                </a:r>
                <a:r>
                  <a:rPr lang="da-DK" sz="3000" dirty="0" smtClean="0">
                    <a:solidFill>
                      <a:srgbClr val="002060"/>
                    </a:solidFill>
                  </a:rPr>
                  <a:t> er et konstant tal: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da-DK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  <m:sup>
                        <m:r>
                          <a:rPr lang="da-DK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a-DK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da-DK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a-DK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da-DK" sz="3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da-DK" sz="3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da-DK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3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da-DK" sz="3000" b="1" dirty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r>
                  <a:rPr lang="da-DK" sz="3000" dirty="0"/>
                  <a:t>For at finde den afledede efter </a:t>
                </a:r>
                <a:r>
                  <a:rPr lang="da-DK" sz="3000" b="1" i="1" dirty="0" smtClean="0"/>
                  <a:t>y</a:t>
                </a:r>
                <a:r>
                  <a:rPr lang="da-DK" sz="3000" dirty="0" smtClean="0"/>
                  <a:t>, </a:t>
                </a:r>
                <a:r>
                  <a:rPr lang="da-DK" sz="3000" dirty="0"/>
                  <a:t>forestiller man sig at </a:t>
                </a:r>
                <a:r>
                  <a:rPr lang="da-DK" sz="3000" b="1" i="1" dirty="0" smtClean="0"/>
                  <a:t>x</a:t>
                </a:r>
                <a:r>
                  <a:rPr lang="da-DK" sz="3000" dirty="0" smtClean="0"/>
                  <a:t> </a:t>
                </a:r>
                <a:r>
                  <a:rPr lang="da-DK" sz="3000" dirty="0"/>
                  <a:t>er </a:t>
                </a:r>
                <a:r>
                  <a:rPr lang="da-DK" sz="3000" dirty="0" smtClean="0"/>
                  <a:t>konstant: </a:t>
                </a:r>
                <a:endParaRPr lang="da-DK" sz="30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3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3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da-DK" sz="3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  <m:sup>
                        <m:r>
                          <a:rPr lang="da-DK" sz="3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3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3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a-DK" sz="3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sz="3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da-DK" sz="3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3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da-DK" sz="3000" b="1" dirty="0" smtClean="0"/>
              </a:p>
              <a:p>
                <a:pPr marL="0" indent="0">
                  <a:buNone/>
                </a:pPr>
                <a:r>
                  <a:rPr lang="da-DK" sz="3000" dirty="0" smtClean="0">
                    <a:solidFill>
                      <a:srgbClr val="002060"/>
                    </a:solidFill>
                  </a:rPr>
                  <a:t>De fire </a:t>
                </a:r>
                <a:r>
                  <a:rPr lang="da-DK" sz="3000" dirty="0" smtClean="0">
                    <a:solidFill>
                      <a:srgbClr val="002060"/>
                    </a:solidFill>
                  </a:rPr>
                  <a:t>dobbelt-afledede </a:t>
                </a:r>
                <a:r>
                  <a:rPr lang="da-DK" sz="3000" dirty="0" smtClean="0">
                    <a:solidFill>
                      <a:srgbClr val="002060"/>
                    </a:solidFill>
                  </a:rPr>
                  <a:t>(eller er der kun 3?):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a-DK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da-DK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da-DK" sz="26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𝑦𝑦</m:t>
                        </m:r>
                      </m:sub>
                      <m:sup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a-DK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a-DK" sz="26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a-DK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da-DK" sz="2600" dirty="0" smtClean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𝑦𝑥</m:t>
                        </m:r>
                      </m:sub>
                      <m:sup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da-DK" sz="2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a-DK" sz="2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da-DK" sz="2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a-DK" sz="2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Pladsholder til indhol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54460"/>
                <a:ext cx="8507288" cy="5069160"/>
              </a:xfrm>
              <a:blipFill>
                <a:blip r:embed="rId2"/>
                <a:stretch>
                  <a:fillRect l="-1648" t="-1203" r="-250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ktangel 5"/>
          <p:cNvSpPr/>
          <p:nvPr/>
        </p:nvSpPr>
        <p:spPr>
          <a:xfrm>
            <a:off x="2627784" y="4391073"/>
            <a:ext cx="1656184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Rektangel 6"/>
          <p:cNvSpPr/>
          <p:nvPr/>
        </p:nvSpPr>
        <p:spPr>
          <a:xfrm>
            <a:off x="2627784" y="2818031"/>
            <a:ext cx="1656184" cy="5676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Partielle afledede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028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1" t="30119" r="32342" b="24601"/>
          <a:stretch/>
        </p:blipFill>
        <p:spPr bwMode="auto">
          <a:xfrm>
            <a:off x="5148064" y="1052736"/>
            <a:ext cx="3870380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t="27237" r="32212" b="26498"/>
          <a:stretch/>
        </p:blipFill>
        <p:spPr bwMode="auto">
          <a:xfrm>
            <a:off x="5148064" y="3948923"/>
            <a:ext cx="3888432" cy="29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457200" y="1340768"/>
                <a:ext cx="4546848" cy="4968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da-DK" dirty="0" smtClean="0"/>
                  <a:t> kaldes et </a:t>
                </a:r>
                <a:r>
                  <a:rPr lang="da-DK" b="1" dirty="0" smtClean="0"/>
                  <a:t>stationært punkt</a:t>
                </a:r>
                <a:r>
                  <a:rPr lang="da-DK" dirty="0" smtClean="0"/>
                  <a:t>, hvis </a:t>
                </a:r>
                <a:r>
                  <a:rPr lang="da-DK" u="sng" dirty="0" smtClean="0"/>
                  <a:t>begge</a:t>
                </a:r>
                <a:r>
                  <a:rPr lang="da-DK" dirty="0" smtClean="0"/>
                  <a:t> partielle afledede er nul: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 smtClean="0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da-DK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i="1" smtClean="0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a-DK" i="1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da-DK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i="1" smtClean="0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da-DK" i="1" dirty="0" smtClean="0"/>
                  <a:t> </a:t>
                </a:r>
              </a:p>
              <a:p>
                <a:pPr marL="0" indent="0">
                  <a:buNone/>
                </a:pPr>
                <a:endParaRPr lang="da-DK" sz="1200" dirty="0" smtClean="0"/>
              </a:p>
              <a:p>
                <a:pPr marL="0" indent="0">
                  <a:buNone/>
                </a:pPr>
                <a:r>
                  <a:rPr lang="da-DK" dirty="0" smtClean="0"/>
                  <a:t>Så er grafens </a:t>
                </a:r>
                <a:r>
                  <a:rPr lang="da-DK" b="1" dirty="0" smtClean="0"/>
                  <a:t>tangentplan </a:t>
                </a:r>
                <a:r>
                  <a:rPr lang="da-DK" dirty="0" smtClean="0"/>
                  <a:t>vandret – og så kan der være et </a:t>
                </a:r>
                <a:r>
                  <a:rPr lang="da-DK" i="1" dirty="0" err="1" smtClean="0"/>
                  <a:t>maks</a:t>
                </a:r>
                <a:r>
                  <a:rPr lang="da-DK" i="1" dirty="0" smtClean="0"/>
                  <a:t> </a:t>
                </a:r>
                <a:r>
                  <a:rPr lang="da-DK" dirty="0" smtClean="0"/>
                  <a:t>eller et </a:t>
                </a:r>
                <a:r>
                  <a:rPr lang="da-DK" i="1" dirty="0" smtClean="0"/>
                  <a:t>min </a:t>
                </a:r>
                <a:r>
                  <a:rPr lang="da-DK" dirty="0" smtClean="0">
                    <a:sym typeface="Wingdings" panose="05000000000000000000" pitchFamily="2" charset="2"/>
                  </a:rPr>
                  <a:t> </a:t>
                </a:r>
                <a:r>
                  <a:rPr lang="da-DK" dirty="0" smtClean="0"/>
                  <a:t>(eller et </a:t>
                </a:r>
                <a:r>
                  <a:rPr lang="da-DK" i="1" dirty="0" smtClean="0"/>
                  <a:t>sadelpunkt </a:t>
                </a:r>
                <a:r>
                  <a:rPr lang="da-DK" dirty="0" smtClean="0">
                    <a:sym typeface="Wingdings" panose="05000000000000000000" pitchFamily="2" charset="2"/>
                  </a:rPr>
                  <a:t>)</a:t>
                </a:r>
                <a:endParaRPr lang="da-DK" dirty="0" smtClean="0"/>
              </a:p>
              <a:p>
                <a:pPr marL="0" indent="0">
                  <a:buNone/>
                </a:pPr>
                <a:endParaRPr lang="da-DK" dirty="0" smtClean="0"/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40768"/>
                <a:ext cx="4546848" cy="4968552"/>
              </a:xfrm>
              <a:prstGeom prst="rect">
                <a:avLst/>
              </a:prstGeom>
              <a:blipFill>
                <a:blip r:embed="rId4"/>
                <a:stretch>
                  <a:fillRect l="-3083" t="-2454" r="-2279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14754"/>
            <a:ext cx="8229600" cy="85010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Stationære punkter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306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lledresultat for tangent pl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804497" cy="31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539552" y="3356992"/>
                <a:ext cx="8229600" cy="4968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da-DK" i="1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a-DK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da-DK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i="1" smtClean="0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da-DK" b="0" i="1" dirty="0" smtClean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i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a-DK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da-DK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1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a-DK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a-DK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da-DK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b="1" i="1"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da-DK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a-DK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da-DK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da-DK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da-DK" b="1" i="1" dirty="0" smtClean="0"/>
              </a:p>
              <a:p>
                <a:pPr marL="0" indent="0">
                  <a:buNone/>
                </a:pPr>
                <a:endParaRPr lang="da-DK" sz="1200" dirty="0" smtClean="0"/>
              </a:p>
              <a:p>
                <a:pPr marL="0" indent="0">
                  <a:buNone/>
                </a:pPr>
                <a:r>
                  <a:rPr lang="da-DK" dirty="0" smtClean="0">
                    <a:solidFill>
                      <a:srgbClr val="0070C0"/>
                    </a:solidFill>
                  </a:rPr>
                  <a:t>Det er Taylor-approksimation til første orden!</a:t>
                </a:r>
                <a:endParaRPr lang="da-DK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8229600" cy="4968552"/>
              </a:xfrm>
              <a:prstGeom prst="rect">
                <a:avLst/>
              </a:prstGeo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14754"/>
            <a:ext cx="8229600" cy="85010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Tangentplan</a:t>
            </a:r>
            <a:endParaRPr lang="da-DK" dirty="0"/>
          </a:p>
        </p:txBody>
      </p:sp>
      <p:sp>
        <p:nvSpPr>
          <p:cNvPr id="9" name="Pladsholder til indhold 3"/>
          <p:cNvSpPr txBox="1">
            <a:spLocks/>
          </p:cNvSpPr>
          <p:nvPr/>
        </p:nvSpPr>
        <p:spPr>
          <a:xfrm>
            <a:off x="486262" y="1124744"/>
            <a:ext cx="5381881" cy="34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i="1" dirty="0" smtClean="0"/>
              <a:t>Q</a:t>
            </a:r>
            <a:r>
              <a:rPr lang="da-DK" dirty="0" smtClean="0"/>
              <a:t>: Hvordan hælder grafen i et bestemt punkt?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i="1" dirty="0" smtClean="0"/>
              <a:t>A</a:t>
            </a:r>
            <a:r>
              <a:rPr lang="da-DK" dirty="0" smtClean="0"/>
              <a:t>: Beregn de partielle afledede og dan tangentplanen: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058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illedresultat for tangent pla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804497" cy="314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Pladsholder til indhold 2"/>
              <p:cNvSpPr txBox="1">
                <a:spLocks/>
              </p:cNvSpPr>
              <p:nvPr/>
            </p:nvSpPr>
            <p:spPr>
              <a:xfrm>
                <a:off x="539552" y="3356992"/>
                <a:ext cx="8229600" cy="49685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>
                            <a:latin typeface="Cambria Math"/>
                          </a:rPr>
                          <m:t>𝑥</m:t>
                        </m:r>
                      </m:sub>
                      <m:sup>
                        <m:r>
                          <a:rPr lang="da-DK" i="1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da-DK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da-DK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a-DK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da-DK" i="1" smtClean="0">
                            <a:latin typeface="Cambria Math"/>
                          </a:rPr>
                          <m:t>𝑦</m:t>
                        </m:r>
                      </m:sub>
                      <m:sup>
                        <m:r>
                          <a:rPr lang="da-DK" i="1" smtClean="0">
                            <a:latin typeface="Cambria Math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a-D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da-DK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i="1" smtClean="0">
                        <a:latin typeface="Cambria Math"/>
                      </a:rPr>
                      <m:t>=</m:t>
                    </m:r>
                    <m:r>
                      <a:rPr lang="da-DK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da-DK" b="0" i="1" dirty="0" smtClean="0"/>
              </a:p>
              <a:p>
                <a14:m>
                  <m:oMath xmlns:m="http://schemas.openxmlformats.org/officeDocument/2006/math">
                    <m:r>
                      <a:rPr lang="da-DK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a-D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a-DK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i="1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da-DK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da-DK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b="1" i="1">
                        <a:latin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da-DK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a-DK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da-DK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da-DK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b="1" i="1">
                        <a:latin typeface="Cambria Math" panose="02040503050406030204" pitchFamily="18" charset="0"/>
                      </a:rPr>
                      <m:t>𝒃</m:t>
                    </m:r>
                    <m:d>
                      <m:dPr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da-DK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da-DK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da-DK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da-DK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a-DK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da-DK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da-DK" b="1" i="1" dirty="0" smtClean="0"/>
              </a:p>
              <a:p>
                <a:pPr marL="0" indent="0">
                  <a:buNone/>
                </a:pPr>
                <a:endParaRPr lang="da-DK" sz="1200" dirty="0" smtClean="0"/>
              </a:p>
              <a:p>
                <a:pPr marL="0" indent="0">
                  <a:buNone/>
                </a:pPr>
                <a:r>
                  <a:rPr lang="da-DK" dirty="0" smtClean="0">
                    <a:solidFill>
                      <a:srgbClr val="0070C0"/>
                    </a:solidFill>
                  </a:rPr>
                  <a:t>Det er Taylor-approksimation til første orden!</a:t>
                </a:r>
                <a:endParaRPr lang="da-DK" dirty="0" smtClean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" name="Pladsholder til indho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56992"/>
                <a:ext cx="8229600" cy="4968552"/>
              </a:xfrm>
              <a:prstGeom prst="rect">
                <a:avLst/>
              </a:prstGeom>
              <a:blipFill>
                <a:blip r:embed="rId3"/>
                <a:stretch>
                  <a:fillRect l="-192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114754"/>
            <a:ext cx="8229600" cy="85010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da-DK" dirty="0" smtClean="0"/>
              <a:t>Tangentplan</a:t>
            </a:r>
            <a:endParaRPr lang="da-DK" dirty="0"/>
          </a:p>
        </p:txBody>
      </p:sp>
      <p:sp>
        <p:nvSpPr>
          <p:cNvPr id="9" name="Pladsholder til indhold 3"/>
          <p:cNvSpPr txBox="1">
            <a:spLocks/>
          </p:cNvSpPr>
          <p:nvPr/>
        </p:nvSpPr>
        <p:spPr>
          <a:xfrm>
            <a:off x="486262" y="1124744"/>
            <a:ext cx="5381881" cy="3412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i="1" dirty="0" smtClean="0"/>
              <a:t>Q</a:t>
            </a:r>
            <a:r>
              <a:rPr lang="da-DK" dirty="0" smtClean="0"/>
              <a:t>: Hvordan hælder grafen i et bestemt punkt?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i="1" dirty="0" smtClean="0"/>
              <a:t>A</a:t>
            </a:r>
            <a:r>
              <a:rPr lang="da-DK" dirty="0" smtClean="0"/>
              <a:t>: Beregn de partielle afledede og dan tangentplanen: </a:t>
            </a:r>
          </a:p>
          <a:p>
            <a:endParaRPr lang="da-DK" dirty="0"/>
          </a:p>
        </p:txBody>
      </p:sp>
      <p:sp>
        <p:nvSpPr>
          <p:cNvPr id="2" name="Rektangel 1"/>
          <p:cNvSpPr/>
          <p:nvPr/>
        </p:nvSpPr>
        <p:spPr>
          <a:xfrm rot="21033147">
            <a:off x="488555" y="3318522"/>
            <a:ext cx="5748637" cy="1608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500" dirty="0" smtClean="0">
                <a:solidFill>
                  <a:schemeClr val="tx1"/>
                </a:solidFill>
              </a:rPr>
              <a:t>Kan vi lave et </a:t>
            </a:r>
            <a:r>
              <a:rPr lang="da-DK" sz="3500" u="sng" dirty="0" smtClean="0">
                <a:solidFill>
                  <a:schemeClr val="tx1"/>
                </a:solidFill>
              </a:rPr>
              <a:t>anden</a:t>
            </a:r>
            <a:r>
              <a:rPr lang="da-DK" sz="3500" dirty="0" smtClean="0">
                <a:solidFill>
                  <a:schemeClr val="tx1"/>
                </a:solidFill>
              </a:rPr>
              <a:t>ordens Taylorpolynomium??</a:t>
            </a:r>
            <a:endParaRPr lang="da-DK" sz="3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0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2937</TotalTime>
  <Words>139</Words>
  <Application>Microsoft Office PowerPoint</Application>
  <PresentationFormat>Skærmshow (4:3)</PresentationFormat>
  <Paragraphs>95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8" baseType="lpstr">
      <vt:lpstr>Arial</vt:lpstr>
      <vt:lpstr>Calibri</vt:lpstr>
      <vt:lpstr>Cambria Math</vt:lpstr>
      <vt:lpstr>Wingdings</vt:lpstr>
      <vt:lpstr>Kontortema</vt:lpstr>
      <vt:lpstr>INTERMAT Funktioner af flere variable</vt:lpstr>
      <vt:lpstr>Funktioner af flere variable (her to)</vt:lpstr>
      <vt:lpstr>Et andet eksempel</vt:lpstr>
      <vt:lpstr>Partielle afledede</vt:lpstr>
      <vt:lpstr>PowerPoint-præsentation</vt:lpstr>
      <vt:lpstr>PowerPoint-præsentation</vt:lpstr>
      <vt:lpstr>Stationære punkter</vt:lpstr>
      <vt:lpstr>Tangentplan</vt:lpstr>
      <vt:lpstr>Tangentplan</vt:lpstr>
      <vt:lpstr>Hesse-matricen</vt:lpstr>
      <vt:lpstr>Hesse-matricen</vt:lpstr>
      <vt:lpstr>Stationære punkter</vt:lpstr>
      <vt:lpstr>Det ser vi på næste (sidste!) gang:</vt:lpstr>
    </vt:vector>
  </TitlesOfParts>
  <Company>BG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Funktioner af flere variable</dc:title>
  <dc:creator>Niels Erik Wegge</dc:creator>
  <cp:lastModifiedBy>Niels Erik Wegge</cp:lastModifiedBy>
  <cp:revision>43</cp:revision>
  <dcterms:created xsi:type="dcterms:W3CDTF">2015-04-13T19:21:59Z</dcterms:created>
  <dcterms:modified xsi:type="dcterms:W3CDTF">2019-03-19T08:26:11Z</dcterms:modified>
</cp:coreProperties>
</file>