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6" r:id="rId4"/>
    <p:sldId id="257" r:id="rId5"/>
    <p:sldId id="260" r:id="rId6"/>
    <p:sldId id="261" r:id="rId7"/>
    <p:sldId id="262" r:id="rId8"/>
    <p:sldId id="265" r:id="rId9"/>
    <p:sldId id="264" r:id="rId10"/>
    <p:sldId id="267" r:id="rId11"/>
    <p:sldId id="270" r:id="rId12"/>
    <p:sldId id="272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90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7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2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2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2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2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11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00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6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0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4936-58D8-4F53-8A57-BC40F51C43F1}" type="datetimeFigureOut">
              <a:rPr lang="da-DK" smtClean="0"/>
              <a:t>22-02-2019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0ACEB-7A10-48A6-9DB4-8BB3F21C2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06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25" y="37978"/>
            <a:ext cx="7772400" cy="1222651"/>
          </a:xfrm>
        </p:spPr>
        <p:txBody>
          <a:bodyPr>
            <a:normAutofit/>
          </a:bodyPr>
          <a:lstStyle/>
          <a:p>
            <a:r>
              <a:rPr lang="da-DK" dirty="0" err="1"/>
              <a:t>InterMat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9225" y="1260629"/>
            <a:ext cx="6400800" cy="1999974"/>
          </a:xfrm>
        </p:spPr>
        <p:txBody>
          <a:bodyPr>
            <a:noAutofit/>
          </a:bodyPr>
          <a:lstStyle/>
          <a:p>
            <a:r>
              <a:rPr lang="da-DK" sz="2800" dirty="0" smtClean="0"/>
              <a:t>12</a:t>
            </a:r>
            <a:r>
              <a:rPr lang="da-DK" sz="2800" dirty="0" smtClean="0"/>
              <a:t>/3 2019</a:t>
            </a:r>
            <a:endParaRPr lang="da-DK" sz="2800" dirty="0" smtClean="0"/>
          </a:p>
          <a:p>
            <a:r>
              <a:rPr lang="da-DK" sz="2800" b="1" dirty="0" smtClean="0"/>
              <a:t>TAYLORUDVIKLING</a:t>
            </a:r>
          </a:p>
          <a:p>
            <a:r>
              <a:rPr lang="da-DK" sz="2200" dirty="0"/>
              <a:t>Niels Erik Wegge</a:t>
            </a:r>
          </a:p>
          <a:p>
            <a:r>
              <a:rPr lang="da-DK" sz="2200" dirty="0"/>
              <a:t>Andreas Obel-Jørgensen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 rot="403171">
            <a:off x="7373554" y="952550"/>
            <a:ext cx="4603812" cy="19146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 dirty="0" smtClean="0">
                <a:solidFill>
                  <a:srgbClr val="002060"/>
                </a:solidFill>
              </a:rPr>
              <a:t>I dag: </a:t>
            </a:r>
          </a:p>
          <a:p>
            <a:r>
              <a:rPr lang="da-DK" sz="2800" dirty="0" smtClean="0">
                <a:solidFill>
                  <a:srgbClr val="002060"/>
                </a:solidFill>
              </a:rPr>
              <a:t>Lære at approksimere ”indviklede” funktioner med simple polynomier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ladsholder til indhold 3"/>
          <p:cNvPicPr>
            <a:picLocks noChangeAspect="1"/>
          </p:cNvPicPr>
          <p:nvPr/>
        </p:nvPicPr>
        <p:blipFill rotWithShape="1">
          <a:blip r:embed="rId2"/>
          <a:srcRect l="58465" t="21094" r="13529" b="53336"/>
          <a:stretch/>
        </p:blipFill>
        <p:spPr>
          <a:xfrm>
            <a:off x="1082849" y="3200091"/>
            <a:ext cx="5833552" cy="3550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13938" t="46772" r="51061" b="22999"/>
          <a:stretch/>
        </p:blipFill>
        <p:spPr>
          <a:xfrm rot="18034158">
            <a:off x="10460078" y="5363466"/>
            <a:ext cx="1728192" cy="9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a-DK" dirty="0" smtClean="0"/>
                  <a:t>Taylor-udvikling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blipFill rotWithShape="0">
                <a:blip r:embed="rId3"/>
                <a:stretch>
                  <a:fillRect t="-4938" b="-148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1766046" y="2629797"/>
                <a:ext cx="4433047" cy="1815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a-DK" i="1" dirty="0" smtClean="0"/>
                  <a:t>God approksimation nær udviklingspunktet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a-DK" dirty="0" smtClean="0"/>
                  <a:t> </a:t>
                </a:r>
                <a:r>
                  <a:rPr lang="da-DK" dirty="0" smtClean="0">
                    <a:sym typeface="Wingdings" panose="05000000000000000000" pitchFamily="2" charset="2"/>
                  </a:rPr>
                  <a:t> </a:t>
                </a:r>
                <a:endParaRPr lang="da-DK" dirty="0" smtClean="0"/>
              </a:p>
            </p:txBody>
          </p:sp>
        </mc:Choice>
        <mc:Fallback xmlns=""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046" y="2629797"/>
                <a:ext cx="4433047" cy="1815354"/>
              </a:xfrm>
              <a:prstGeom prst="rect">
                <a:avLst/>
              </a:prstGeom>
              <a:blipFill rotWithShape="0">
                <a:blip r:embed="rId4"/>
                <a:stretch>
                  <a:fillRect l="-275" t="-5369" r="-1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dsholder til indhold 2"/>
              <p:cNvSpPr txBox="1">
                <a:spLocks/>
              </p:cNvSpPr>
              <p:nvPr/>
            </p:nvSpPr>
            <p:spPr>
              <a:xfrm>
                <a:off x="838200" y="1516990"/>
                <a:ext cx="6663018" cy="93656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da-DK" sz="3000" dirty="0" smtClean="0"/>
              </a:p>
            </p:txBody>
          </p:sp>
        </mc:Choice>
        <mc:Fallback>
          <p:sp>
            <p:nvSpPr>
              <p:cNvPr id="4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6990"/>
                <a:ext cx="6663018" cy="936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ladsholder til indhold 3"/>
          <p:cNvPicPr>
            <a:picLocks noChangeAspect="1"/>
          </p:cNvPicPr>
          <p:nvPr/>
        </p:nvPicPr>
        <p:blipFill rotWithShape="1">
          <a:blip r:embed="rId6"/>
          <a:srcRect l="61202" t="16575" r="2614" b="10327"/>
          <a:stretch/>
        </p:blipFill>
        <p:spPr>
          <a:xfrm>
            <a:off x="7560939" y="1516990"/>
            <a:ext cx="3792862" cy="51082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1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621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u="sng" dirty="0" smtClean="0"/>
              <a:t>Hvor</a:t>
            </a:r>
            <a:r>
              <a:rPr lang="da-DK" dirty="0" smtClean="0"/>
              <a:t> god er approksimationen?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dsholder til indhold 2"/>
              <p:cNvSpPr txBox="1">
                <a:spLocks/>
              </p:cNvSpPr>
              <p:nvPr/>
            </p:nvSpPr>
            <p:spPr>
              <a:xfrm>
                <a:off x="838200" y="1516990"/>
                <a:ext cx="6663018" cy="93656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da-DK" sz="3000" dirty="0" smtClean="0"/>
              </a:p>
            </p:txBody>
          </p:sp>
        </mc:Choice>
        <mc:Fallback>
          <p:sp>
            <p:nvSpPr>
              <p:cNvPr id="4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6990"/>
                <a:ext cx="6663018" cy="936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ladsholder til indhold 2"/>
              <p:cNvSpPr txBox="1">
                <a:spLocks/>
              </p:cNvSpPr>
              <p:nvPr/>
            </p:nvSpPr>
            <p:spPr>
              <a:xfrm>
                <a:off x="751604" y="2629796"/>
                <a:ext cx="6692622" cy="3603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dirty="0" smtClean="0"/>
                        <m:t>Lagrange</m:t>
                      </m:r>
                      <m:r>
                        <m:rPr>
                          <m:nor/>
                        </m:rPr>
                        <a:rPr lang="da-DK" dirty="0" smtClean="0"/>
                        <m:t>’</m:t>
                      </m:r>
                      <m:r>
                        <m:rPr>
                          <m:nor/>
                        </m:rPr>
                        <a:rPr lang="da-DK" dirty="0" smtClean="0"/>
                        <m:t>s</m:t>
                      </m:r>
                      <m:r>
                        <m:rPr>
                          <m:nor/>
                        </m:rPr>
                        <a:rPr lang="da-DK" dirty="0" smtClean="0"/>
                        <m:t> </m:t>
                      </m:r>
                      <m:r>
                        <m:rPr>
                          <m:nor/>
                        </m:rPr>
                        <a:rPr lang="da-DK" dirty="0" smtClean="0"/>
                        <m:t>restled</m:t>
                      </m:r>
                      <m:r>
                        <m:rPr>
                          <m:nor/>
                        </m:rPr>
                        <a:rPr lang="da-DK" dirty="0" smtClean="0"/>
                        <m:t> </m:t>
                      </m:r>
                    </m:oMath>
                  </m:oMathPara>
                </a14:m>
                <a:endParaRPr lang="da-DK" dirty="0" smtClean="0"/>
              </a:p>
              <a:p>
                <a:pPr marL="0" indent="0" algn="ctr">
                  <a:buNone/>
                </a:pPr>
                <a:endParaRPr lang="da-DK" sz="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da-DK" b="1" dirty="0" smtClean="0"/>
              </a:p>
              <a:p>
                <a:pPr marL="0" indent="0" algn="ctr">
                  <a:buNone/>
                </a:pPr>
                <a:r>
                  <a:rPr lang="da-DK" dirty="0" smtClean="0"/>
                  <a:t>fortæller hvor meget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dirty="0" smtClean="0"/>
                  <a:t> rammer skævt i forhold til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 smtClean="0"/>
                  <a:t>. </a:t>
                </a:r>
              </a:p>
              <a:p>
                <a:pPr marL="0" indent="0" algn="ctr">
                  <a:buNone/>
                </a:pPr>
                <a:r>
                  <a:rPr lang="da-DK" dirty="0" smtClean="0"/>
                  <a:t>Her: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da-DK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da-DK" dirty="0" smtClean="0"/>
                  <a:t> og</a:t>
                </a:r>
              </a:p>
              <a:p>
                <a:pPr marL="0" indent="0" algn="ctr">
                  <a:buNone/>
                </a:pPr>
                <a:r>
                  <a:rPr lang="da-DK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da-DK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da-DK" b="1" dirty="0" smtClean="0"/>
              </a:p>
            </p:txBody>
          </p:sp>
        </mc:Choice>
        <mc:Fallback>
          <p:sp>
            <p:nvSpPr>
              <p:cNvPr id="8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04" y="2629796"/>
                <a:ext cx="6692622" cy="3603793"/>
              </a:xfrm>
              <a:prstGeom prst="rect">
                <a:avLst/>
              </a:prstGeom>
              <a:blipFill>
                <a:blip r:embed="rId3"/>
                <a:stretch>
                  <a:fillRect r="-100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ladsholder til indhold 3"/>
          <p:cNvPicPr>
            <a:picLocks noChangeAspect="1"/>
          </p:cNvPicPr>
          <p:nvPr/>
        </p:nvPicPr>
        <p:blipFill rotWithShape="1">
          <a:blip r:embed="rId4"/>
          <a:srcRect l="61202" t="16575" r="2614" b="10327"/>
          <a:stretch/>
        </p:blipFill>
        <p:spPr>
          <a:xfrm>
            <a:off x="7560939" y="1516990"/>
            <a:ext cx="3792862" cy="51082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Lige forbindelse 9"/>
          <p:cNvCxnSpPr/>
          <p:nvPr/>
        </p:nvCxnSpPr>
        <p:spPr>
          <a:xfrm>
            <a:off x="10591332" y="2453552"/>
            <a:ext cx="0" cy="2398939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9862990" y="2852784"/>
            <a:ext cx="0" cy="12041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621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err="1" smtClean="0"/>
              <a:t>Lagrange’s</a:t>
            </a:r>
            <a:r>
              <a:rPr lang="da-DK" dirty="0" smtClean="0"/>
              <a:t> sætning: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ladsholder til indhold 2"/>
              <p:cNvSpPr txBox="1">
                <a:spLocks/>
              </p:cNvSpPr>
              <p:nvPr/>
            </p:nvSpPr>
            <p:spPr>
              <a:xfrm>
                <a:off x="751604" y="1707776"/>
                <a:ext cx="6692622" cy="45258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a-DK" sz="3300" dirty="0" err="1" smtClean="0"/>
                  <a:t>Lagrange’s</a:t>
                </a:r>
                <a:r>
                  <a:rPr lang="da-DK" sz="3300" dirty="0" smtClean="0"/>
                  <a:t> restled </a:t>
                </a:r>
                <a:endParaRPr lang="da-DK" sz="33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33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da-DK" sz="3300" dirty="0" smtClean="0"/>
                  <a:t>opfylder</a:t>
                </a:r>
              </a:p>
              <a:p>
                <a:pPr marL="0" indent="0" algn="ctr">
                  <a:buNone/>
                </a:pPr>
                <a:endParaRPr lang="da-DK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a-DK" sz="3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3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33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a-DK" sz="33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da-DK" sz="33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a-DK" sz="33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a-DK" sz="33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a-DK" sz="33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a-DK" sz="3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a-DK" sz="33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a-DK" sz="3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3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a-DK" sz="33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a-DK" sz="33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sz="3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a-DK" sz="33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a-DK" sz="33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33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da-DK" sz="33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3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33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a-DK" sz="33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da-DK" sz="3300" dirty="0" smtClean="0"/>
              </a:p>
              <a:p>
                <a:pPr marL="0" indent="0" algn="ctr">
                  <a:buNone/>
                </a:pPr>
                <a:endParaRPr lang="da-DK" sz="1000" dirty="0" smtClean="0"/>
              </a:p>
              <a:p>
                <a:pPr marL="0" indent="0" algn="ctr">
                  <a:buNone/>
                </a:pPr>
                <a:r>
                  <a:rPr lang="da-DK" sz="3300" dirty="0" smtClean="0"/>
                  <a:t>hvor </a:t>
                </a:r>
                <a14:m>
                  <m:oMath xmlns:m="http://schemas.openxmlformats.org/officeDocument/2006/math"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≥|</m:t>
                    </m:r>
                    <m:sSup>
                      <m:sSup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da-DK" sz="33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33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33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da-DK" sz="33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da-DK" sz="3300" dirty="0" smtClean="0"/>
                  <a:t>for alle </a:t>
                </a:r>
                <a14:m>
                  <m:oMath xmlns:m="http://schemas.openxmlformats.org/officeDocument/2006/math"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sz="3300" dirty="0" smtClean="0"/>
                  <a:t> mellem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3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3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sz="3300" dirty="0" smtClean="0"/>
                  <a:t> og </a:t>
                </a:r>
                <a14:m>
                  <m:oMath xmlns:m="http://schemas.openxmlformats.org/officeDocument/2006/math">
                    <m:r>
                      <a:rPr lang="da-DK" sz="3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sz="3300" dirty="0" smtClean="0"/>
                  <a:t>.</a:t>
                </a:r>
              </a:p>
            </p:txBody>
          </p:sp>
        </mc:Choice>
        <mc:Fallback>
          <p:sp>
            <p:nvSpPr>
              <p:cNvPr id="8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04" y="1707776"/>
                <a:ext cx="6692622" cy="4525813"/>
              </a:xfrm>
              <a:prstGeom prst="rect">
                <a:avLst/>
              </a:prstGeom>
              <a:blipFill>
                <a:blip r:embed="rId2"/>
                <a:stretch>
                  <a:fillRect t="-2826" b="-188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ladsholder til indhold 3"/>
          <p:cNvPicPr>
            <a:picLocks noChangeAspect="1"/>
          </p:cNvPicPr>
          <p:nvPr/>
        </p:nvPicPr>
        <p:blipFill rotWithShape="1">
          <a:blip r:embed="rId3"/>
          <a:srcRect l="61202" t="16575" r="2614" b="10327"/>
          <a:stretch/>
        </p:blipFill>
        <p:spPr>
          <a:xfrm>
            <a:off x="7560939" y="1516990"/>
            <a:ext cx="3792862" cy="51082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 rot="20922195">
            <a:off x="5609666" y="2235748"/>
            <a:ext cx="6217023" cy="740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300" b="1" dirty="0" smtClean="0"/>
              <a:t>Men nu skal der regnes opgaver!</a:t>
            </a:r>
            <a:endParaRPr lang="da-DK" sz="3300" b="1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9862990" y="2852784"/>
            <a:ext cx="0" cy="12041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838200" y="1825625"/>
                <a:ext cx="10515600" cy="239295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og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)=6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a-DK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og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a-DK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og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a-DK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fName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og</m:t>
                    </m:r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a-DK" b="0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da-DK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da-DK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2392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2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b="1" dirty="0" smtClean="0"/>
              <a:t>I dag skal vi differentiere en masse!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 rot="353846">
            <a:off x="8172766" y="1594084"/>
            <a:ext cx="3193300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300" dirty="0" smtClean="0"/>
              <a:t>Katalog over differentialkoefficienter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ladsholder til indhold 2"/>
              <p:cNvSpPr txBox="1">
                <a:spLocks/>
              </p:cNvSpPr>
              <p:nvPr/>
            </p:nvSpPr>
            <p:spPr>
              <a:xfrm>
                <a:off x="838200" y="4333786"/>
                <a:ext cx="10515600" cy="239295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a-DK" dirty="0" smtClean="0"/>
                  <a:t>Prøv selv: </a:t>
                </a:r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og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da-DK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og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da-DK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da-DK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a-DK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da-DK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8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33786"/>
                <a:ext cx="10515600" cy="2392957"/>
              </a:xfrm>
              <a:prstGeom prst="rect">
                <a:avLst/>
              </a:prstGeom>
              <a:blipFill>
                <a:blip r:embed="rId3"/>
                <a:stretch>
                  <a:fillRect l="-1158" t="-406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99573" y="4824442"/>
            <a:ext cx="2283195" cy="149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58359" y="4784158"/>
            <a:ext cx="1210785" cy="149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6"/>
          <p:cNvSpPr/>
          <p:nvPr/>
        </p:nvSpPr>
        <p:spPr>
          <a:xfrm rot="21444477">
            <a:off x="9545313" y="2539460"/>
            <a:ext cx="2128977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300" dirty="0" smtClean="0"/>
              <a:t>Gensyn med gamle venner?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4"/>
          <a:srcRect l="13938" t="46772" r="51061" b="22999"/>
          <a:stretch/>
        </p:blipFill>
        <p:spPr>
          <a:xfrm rot="18034158">
            <a:off x="10460078" y="5363466"/>
            <a:ext cx="1728192" cy="9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Undertitel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5854" y="2135731"/>
                <a:ext cx="11696467" cy="88074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a-DK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a-DK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a-DK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+…+ </m:t>
                      </m:r>
                      <m:f>
                        <m:f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a-DK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a-DK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a-DK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Und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5854" y="2135731"/>
                <a:ext cx="11696467" cy="8807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Undertitel 2"/>
              <p:cNvSpPr txBox="1">
                <a:spLocks/>
              </p:cNvSpPr>
              <p:nvPr/>
            </p:nvSpPr>
            <p:spPr>
              <a:xfrm>
                <a:off x="225332" y="4421276"/>
                <a:ext cx="9822867" cy="9241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da-DK" sz="2600" b="1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a-DK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da-DK" sz="2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da-DK" sz="2600" b="1" dirty="0" smtClean="0">
                    <a:solidFill>
                      <a:schemeClr val="tx1"/>
                    </a:solidFill>
                  </a:rPr>
                  <a:t>fjerdegradspolynomium</a:t>
                </a:r>
                <a:endParaRPr lang="da-DK" sz="2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Undertit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2" y="4421276"/>
                <a:ext cx="9822867" cy="924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Undertitel 2"/>
              <p:cNvSpPr txBox="1">
                <a:spLocks/>
              </p:cNvSpPr>
              <p:nvPr/>
            </p:nvSpPr>
            <p:spPr>
              <a:xfrm>
                <a:off x="225332" y="5174518"/>
                <a:ext cx="10504217" cy="9241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sSup>
                      <m:sSup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  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  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𝟕𝟎𝟖𝟑</m:t>
                    </m:r>
                  </m:oMath>
                </a14:m>
                <a:r>
                  <a:rPr lang="da-DK" sz="2600" b="1" dirty="0" smtClean="0">
                    <a:solidFill>
                      <a:schemeClr val="tx1"/>
                    </a:solidFill>
                  </a:rPr>
                  <a:t>   </a:t>
                </a:r>
                <a:r>
                  <a:rPr lang="da-DK" sz="30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</a:t>
                </a:r>
                <a:endParaRPr lang="da-DK" sz="3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Undertit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2" y="5174518"/>
                <a:ext cx="10504217" cy="924149"/>
              </a:xfrm>
              <a:prstGeom prst="rect">
                <a:avLst/>
              </a:prstGeom>
              <a:blipFill>
                <a:blip r:embed="rId4"/>
                <a:stretch>
                  <a:fillRect t="-9934" r="-8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 txBox="1">
            <a:spLocks/>
          </p:cNvSpPr>
          <p:nvPr/>
        </p:nvSpPr>
        <p:spPr>
          <a:xfrm>
            <a:off x="609599" y="183590"/>
            <a:ext cx="11004121" cy="169227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Taylorpolynomier</a:t>
            </a:r>
          </a:p>
          <a:p>
            <a:r>
              <a:rPr lang="da-DK" sz="3500" dirty="0"/>
              <a:t>Når man vil approksimere </a:t>
            </a:r>
            <a:r>
              <a:rPr lang="da-DK" sz="3500" u="sng" dirty="0"/>
              <a:t>indviklede</a:t>
            </a:r>
            <a:r>
              <a:rPr lang="da-DK" sz="3500" dirty="0"/>
              <a:t> funktioner med </a:t>
            </a:r>
            <a:r>
              <a:rPr lang="da-DK" sz="3500" u="sng" dirty="0"/>
              <a:t>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659" y="5013894"/>
            <a:ext cx="4863092" cy="1031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Undertitel 2"/>
              <p:cNvSpPr txBox="1">
                <a:spLocks/>
              </p:cNvSpPr>
              <p:nvPr/>
            </p:nvSpPr>
            <p:spPr>
              <a:xfrm>
                <a:off x="225332" y="2978140"/>
                <a:ext cx="10091120" cy="1258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da-DK" sz="2600" dirty="0" smtClean="0"/>
                  <a:t>Specielt, hvis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sz="2600" dirty="0" smtClean="0"/>
                  <a:t>: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a-DK" sz="26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600" i="1">
                          <a:latin typeface="Cambria Math" panose="02040503050406030204" pitchFamily="18" charset="0"/>
                        </a:rPr>
                        <m:t>+…+ </m:t>
                      </m:r>
                      <m:f>
                        <m:f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da-DK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a-DK" sz="2600" dirty="0"/>
              </a:p>
            </p:txBody>
          </p:sp>
        </mc:Choice>
        <mc:Fallback>
          <p:sp>
            <p:nvSpPr>
              <p:cNvPr id="7" name="Undertit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2" y="2978140"/>
                <a:ext cx="10091120" cy="1258790"/>
              </a:xfrm>
              <a:prstGeom prst="rect">
                <a:avLst/>
              </a:prstGeom>
              <a:blipFill>
                <a:blip r:embed="rId5"/>
                <a:stretch>
                  <a:fillRect l="-1088" t="-776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9071073" y="2142474"/>
            <a:ext cx="2771247" cy="1978022"/>
            <a:chOff x="9071073" y="2142474"/>
            <a:chExt cx="2771247" cy="1978022"/>
          </a:xfrm>
        </p:grpSpPr>
        <p:sp>
          <p:nvSpPr>
            <p:cNvPr id="2" name="Oval 1"/>
            <p:cNvSpPr/>
            <p:nvPr/>
          </p:nvSpPr>
          <p:spPr>
            <a:xfrm>
              <a:off x="9071073" y="2142474"/>
              <a:ext cx="645130" cy="77463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553517" y="2844177"/>
              <a:ext cx="590608" cy="420517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0207541" y="3074153"/>
                  <a:ext cx="1634779" cy="1046343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differentieret</a:t>
                  </a:r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gange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7541" y="3074153"/>
                  <a:ext cx="1634779" cy="1046343"/>
                </a:xfrm>
                <a:prstGeom prst="rect">
                  <a:avLst/>
                </a:prstGeom>
                <a:blipFill>
                  <a:blip r:embed="rId6"/>
                  <a:stretch>
                    <a:fillRect r="-2214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37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/>
              <a:t>Tangenten </a:t>
            </a:r>
            <a:r>
              <a:rPr lang="da-DK" dirty="0" smtClean="0"/>
              <a:t>er en god approksimation til grafen. </a:t>
            </a:r>
            <a:br>
              <a:rPr lang="da-DK" dirty="0" smtClean="0"/>
            </a:br>
            <a:r>
              <a:rPr lang="da-DK" dirty="0" smtClean="0"/>
              <a:t>(I hvert fald i nærheden af tangent-punktet)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34" t="14641" r="46786" b="46167"/>
          <a:stretch/>
        </p:blipFill>
        <p:spPr>
          <a:xfrm>
            <a:off x="6109092" y="1825625"/>
            <a:ext cx="5233958" cy="4940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a-DK" dirty="0" smtClean="0"/>
                  <a:t>Tangentens ligning: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da-DK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Bemærk </a:t>
                </a:r>
                <a:r>
                  <a:rPr lang="da-DK" dirty="0" smtClean="0"/>
                  <a:t>at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da-DK" dirty="0" smtClean="0"/>
                  <a:t> </a:t>
                </a:r>
              </a:p>
              <a:p>
                <a:pPr marL="0" indent="0">
                  <a:buNone/>
                </a:pPr>
                <a:r>
                  <a:rPr lang="da-DK" dirty="0" smtClean="0"/>
                  <a:t>og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da-DK" dirty="0"/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ktangel 6"/>
          <p:cNvSpPr/>
          <p:nvPr/>
        </p:nvSpPr>
        <p:spPr>
          <a:xfrm rot="18923631">
            <a:off x="8288610" y="2838497"/>
            <a:ext cx="28209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dirty="0" smtClean="0"/>
              <a:t>Funktionsværdien passer</a:t>
            </a:r>
          </a:p>
          <a:p>
            <a:r>
              <a:rPr lang="da-DK" dirty="0" smtClean="0"/>
              <a:t>Den første afledede passer</a:t>
            </a:r>
          </a:p>
        </p:txBody>
      </p:sp>
      <p:sp>
        <p:nvSpPr>
          <p:cNvPr id="8" name="Rektangel 6"/>
          <p:cNvSpPr/>
          <p:nvPr/>
        </p:nvSpPr>
        <p:spPr>
          <a:xfrm>
            <a:off x="928530" y="5252465"/>
            <a:ext cx="3278832" cy="1103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sz="2190" dirty="0" smtClean="0"/>
              <a:t>Funktionsværdien passer</a:t>
            </a:r>
          </a:p>
          <a:p>
            <a:r>
              <a:rPr lang="da-DK" sz="2190" dirty="0" smtClean="0"/>
              <a:t>Hældningen passer </a:t>
            </a:r>
          </a:p>
          <a:p>
            <a:endParaRPr lang="da-DK" sz="2190" dirty="0" smtClean="0"/>
          </a:p>
        </p:txBody>
      </p:sp>
    </p:spTree>
    <p:extLst>
      <p:ext uri="{BB962C8B-B14F-4D97-AF65-F5344CB8AC3E}">
        <p14:creationId xmlns:p14="http://schemas.microsoft.com/office/powerpoint/2010/main" val="20764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621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En </a:t>
            </a:r>
            <a:r>
              <a:rPr lang="da-DK" u="sng" dirty="0" smtClean="0"/>
              <a:t>bedre</a:t>
            </a:r>
            <a:r>
              <a:rPr lang="da-DK" dirty="0" smtClean="0"/>
              <a:t> approksimation til grafen… </a:t>
            </a:r>
            <a:endParaRPr lang="da-DK" dirty="0"/>
          </a:p>
        </p:txBody>
      </p:sp>
      <p:pic>
        <p:nvPicPr>
          <p:cNvPr id="8" name="Pladsholder til indhold 3"/>
          <p:cNvPicPr>
            <a:picLocks noChangeAspect="1"/>
          </p:cNvPicPr>
          <p:nvPr/>
        </p:nvPicPr>
        <p:blipFill rotWithShape="1">
          <a:blip r:embed="rId2"/>
          <a:srcRect l="58465" t="21094" r="13529" b="46167"/>
          <a:stretch/>
        </p:blipFill>
        <p:spPr>
          <a:xfrm>
            <a:off x="6058134" y="2905884"/>
            <a:ext cx="5295666" cy="41271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838200" y="1382448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                                     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da-DK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a-DK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da-DK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da-DK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da-DK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da-DK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da-DK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da-DK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da-DK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da-DK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a-DK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da-DK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a-DK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da-DK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a-DK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a-DK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b="1" dirty="0" smtClean="0"/>
                  <a:t> </a:t>
                </a:r>
              </a:p>
              <a:p>
                <a:pPr marL="0" indent="0">
                  <a:buNone/>
                </a:pPr>
                <a:endParaRPr lang="da-DK" b="1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Bemærk </a:t>
                </a:r>
                <a:r>
                  <a:rPr lang="da-DK" dirty="0" smtClean="0"/>
                  <a:t>at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da-DK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′′(1)</m:t>
                    </m:r>
                  </m:oMath>
                </a14:m>
                <a:endParaRPr lang="da-DK" dirty="0"/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2448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ktangel 6"/>
          <p:cNvSpPr/>
          <p:nvPr/>
        </p:nvSpPr>
        <p:spPr>
          <a:xfrm>
            <a:off x="928530" y="5252465"/>
            <a:ext cx="3278832" cy="1103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sz="2190" dirty="0" smtClean="0"/>
              <a:t>Funktionsværdien passer</a:t>
            </a:r>
          </a:p>
          <a:p>
            <a:r>
              <a:rPr lang="da-DK" sz="2190" dirty="0" smtClean="0"/>
              <a:t>Hældningen passer </a:t>
            </a:r>
          </a:p>
          <a:p>
            <a:r>
              <a:rPr lang="da-DK" sz="2190" dirty="0" smtClean="0"/>
              <a:t>Krumningen passer</a:t>
            </a:r>
          </a:p>
        </p:txBody>
      </p:sp>
      <p:pic>
        <p:nvPicPr>
          <p:cNvPr id="9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34" t="23360" r="46786" b="46167"/>
          <a:stretch/>
        </p:blipFill>
        <p:spPr>
          <a:xfrm>
            <a:off x="6075472" y="3065939"/>
            <a:ext cx="5233958" cy="38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a-DK" dirty="0" smtClean="0"/>
                  <a:t>Taylorpolynomiet af grad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a-DK" dirty="0" smtClean="0"/>
                  <a:t>:</a:t>
                </a:r>
                <a:endParaRPr lang="da-DK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blipFill rotWithShape="0">
                <a:blip r:embed="rId2"/>
                <a:stretch>
                  <a:fillRect t="-4938" b="-148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838200" y="1615626"/>
                <a:ext cx="10515600" cy="41181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p>
                        <m:d>
                          <m:d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da-DK" sz="2600" dirty="0" smtClean="0"/>
                  <a:t> </a:t>
                </a:r>
              </a:p>
              <a:p>
                <a:pPr marL="0" indent="0">
                  <a:buNone/>
                </a:pPr>
                <a:endParaRPr lang="da-DK" b="1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Notation:</a:t>
                </a:r>
                <a:endParaRPr lang="da-DK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′′′</m:t>
                    </m:r>
                  </m:oMath>
                </a14:m>
                <a:r>
                  <a:rPr lang="da-DK" dirty="0" smtClean="0"/>
                  <a:t>, den tredobbelt afledede</a:t>
                </a:r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6=3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∙2∙1=3!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dirty="0" smtClean="0"/>
                  <a:t> </a:t>
                </a:r>
                <a:r>
                  <a:rPr lang="da-DK" dirty="0" smtClean="0">
                    <a:sym typeface="Wingdings" panose="05000000000000000000" pitchFamily="2" charset="2"/>
                  </a:rPr>
                  <a:t> </a:t>
                </a:r>
                <a:r>
                  <a:rPr lang="da-DK" i="1" dirty="0" smtClean="0">
                    <a:sym typeface="Wingdings" panose="05000000000000000000" pitchFamily="2" charset="2"/>
                  </a:rPr>
                  <a:t>fakultet</a:t>
                </a:r>
                <a:endParaRPr lang="da-DK" i="1" dirty="0" smtClean="0"/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626"/>
                <a:ext cx="10515600" cy="4118159"/>
              </a:xfrm>
              <a:prstGeom prst="rect">
                <a:avLst/>
              </a:prstGeo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0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a-DK" dirty="0" smtClean="0"/>
                  <a:t>Taylorpolynomiet af grad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dirty="0" smtClean="0"/>
                  <a:t>:</a:t>
                </a:r>
                <a:endParaRPr lang="da-DK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blipFill rotWithShape="0">
                <a:blip r:embed="rId2"/>
                <a:stretch>
                  <a:fillRect t="-4938" b="-148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838200" y="1615626"/>
                <a:ext cx="10998512" cy="41181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600" dirty="0" smtClean="0"/>
                  <a:t> </a:t>
                </a:r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Eksempel: </a:t>
                </a:r>
                <a:r>
                  <a:rPr lang="da-DK" b="1" dirty="0" smtClean="0"/>
                  <a:t>den naturlige eksponentialfkt </a:t>
                </a:r>
                <a14:m>
                  <m:oMath xmlns:m="http://schemas.openxmlformats.org/officeDocument/2006/math">
                    <m:r>
                      <a:rPr lang="da-DK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a-DK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a-DK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da-DK" b="1" dirty="0" smtClean="0"/>
                  <a:t> </a:t>
                </a:r>
                <a:r>
                  <a:rPr lang="da-DK" b="1" dirty="0" smtClean="0"/>
                  <a:t>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a-DK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a-DK" b="1" dirty="0" smtClean="0"/>
                  <a:t> og </a:t>
                </a:r>
                <a14:m>
                  <m:oMath xmlns:m="http://schemas.openxmlformats.org/officeDocument/2006/math">
                    <m:r>
                      <a:rPr lang="da-DK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da-DK" b="1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a-DK" b="0" dirty="0" smtClean="0"/>
                  <a:t> </a:t>
                </a:r>
                <a:endParaRPr lang="da-DK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a-DK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a-DK" dirty="0" smtClean="0"/>
              </a:p>
              <a:p>
                <a:pPr marL="0" indent="0">
                  <a:buNone/>
                </a:pPr>
                <a:endParaRPr lang="da-DK" b="1" dirty="0" smtClean="0"/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626"/>
                <a:ext cx="10998512" cy="4118159"/>
              </a:xfrm>
              <a:prstGeom prst="rect">
                <a:avLst/>
              </a:prstGeom>
              <a:blipFill>
                <a:blip r:embed="rId3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dsholder til indhold 2"/>
              <p:cNvSpPr txBox="1">
                <a:spLocks/>
              </p:cNvSpPr>
              <p:nvPr/>
            </p:nvSpPr>
            <p:spPr>
              <a:xfrm>
                <a:off x="4302729" y="3455647"/>
                <a:ext cx="6266165" cy="10939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da-DK" sz="3000" dirty="0" smtClean="0"/>
              </a:p>
            </p:txBody>
          </p:sp>
        </mc:Choice>
        <mc:Fallback>
          <p:sp>
            <p:nvSpPr>
              <p:cNvPr id="4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29" y="3455647"/>
                <a:ext cx="6266165" cy="1093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3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841437" cy="975621"/>
              </a:xfr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da-DK" dirty="0" smtClean="0"/>
                  <a:t>Taylorudvikling af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a-DK" dirty="0" smtClean="0"/>
                  <a:t> udfra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dirty="0" smtClean="0"/>
                  <a:t> til grad 4</a:t>
                </a:r>
                <a:endParaRPr lang="da-DK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841437" cy="975621"/>
              </a:xfrm>
              <a:blipFill>
                <a:blip r:embed="rId2"/>
                <a:stretch>
                  <a:fillRect l="-1235" r="-1179" b="-86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ladsholder til indhold 2"/>
          <p:cNvSpPr txBox="1">
            <a:spLocks/>
          </p:cNvSpPr>
          <p:nvPr/>
        </p:nvSpPr>
        <p:spPr>
          <a:xfrm>
            <a:off x="838200" y="1615626"/>
            <a:ext cx="10998512" cy="4118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dsholder til indhold 2"/>
              <p:cNvSpPr txBox="1">
                <a:spLocks/>
              </p:cNvSpPr>
              <p:nvPr/>
            </p:nvSpPr>
            <p:spPr>
              <a:xfrm>
                <a:off x="838200" y="1565139"/>
                <a:ext cx="6266165" cy="9817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da-DK" sz="3000" dirty="0" smtClean="0"/>
              </a:p>
            </p:txBody>
          </p:sp>
        </mc:Choice>
        <mc:Fallback>
          <p:sp>
            <p:nvSpPr>
              <p:cNvPr id="4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5139"/>
                <a:ext cx="6266165" cy="981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ladsholder til indhold 2"/>
          <p:cNvSpPr txBox="1">
            <a:spLocks/>
          </p:cNvSpPr>
          <p:nvPr/>
        </p:nvSpPr>
        <p:spPr>
          <a:xfrm>
            <a:off x="723666" y="2877837"/>
            <a:ext cx="6137139" cy="127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i="1" dirty="0" smtClean="0"/>
          </a:p>
          <a:p>
            <a:pPr marL="0" indent="0" algn="ctr">
              <a:buNone/>
            </a:pPr>
            <a:r>
              <a:rPr lang="da-DK" i="1" dirty="0" smtClean="0"/>
              <a:t>God approksimation når x er tæt ved 0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 smtClean="0"/>
          </a:p>
        </p:txBody>
      </p:sp>
      <p:pic>
        <p:nvPicPr>
          <p:cNvPr id="8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1373" t="16447" r="2443" b="11615"/>
          <a:stretch/>
        </p:blipFill>
        <p:spPr>
          <a:xfrm>
            <a:off x="7640570" y="1565139"/>
            <a:ext cx="3803455" cy="50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a-DK" dirty="0" smtClean="0"/>
                  <a:t>Taylor-udvikling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75621"/>
              </a:xfrm>
              <a:blipFill rotWithShape="0">
                <a:blip r:embed="rId2"/>
                <a:stretch>
                  <a:fillRect t="-4938" b="-148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391284" y="1621236"/>
                <a:ext cx="10998512" cy="47739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a-DK" sz="2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600" dirty="0" smtClean="0"/>
                  <a:t> </a:t>
                </a:r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Udviklingspunkt: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a-DK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da-DK" b="1" dirty="0" smtClean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 smtClean="0"/>
                  <a:t>	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a-DK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a-DK" dirty="0" smtClean="0"/>
                  <a:t>	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a-DK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a-DK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a-DK" b="0" dirty="0" smtClean="0"/>
                  <a:t> </a:t>
                </a:r>
                <a:endParaRPr lang="da-DK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a-DK" b="0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da-DK" dirty="0" smtClean="0"/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4" y="1621236"/>
                <a:ext cx="10998512" cy="4773954"/>
              </a:xfrm>
              <a:prstGeom prst="rect">
                <a:avLst/>
              </a:prstGeom>
              <a:blipFill>
                <a:blip r:embed="rId3"/>
                <a:stretch>
                  <a:fillRect l="-998" t="-63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dsholder til indhold 2"/>
              <p:cNvSpPr txBox="1">
                <a:spLocks/>
              </p:cNvSpPr>
              <p:nvPr/>
            </p:nvSpPr>
            <p:spPr>
              <a:xfrm>
                <a:off x="5015176" y="3197873"/>
                <a:ext cx="7006660" cy="93656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da-DK" sz="3000" dirty="0" smtClean="0"/>
              </a:p>
            </p:txBody>
          </p:sp>
        </mc:Choice>
        <mc:Fallback>
          <p:sp>
            <p:nvSpPr>
              <p:cNvPr id="4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76" y="3197873"/>
                <a:ext cx="7006660" cy="936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ladsholder til indhold 2"/>
              <p:cNvSpPr txBox="1">
                <a:spLocks/>
              </p:cNvSpPr>
              <p:nvPr/>
            </p:nvSpPr>
            <p:spPr>
              <a:xfrm>
                <a:off x="5120606" y="2395946"/>
                <a:ext cx="2311245" cy="6616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da-DK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3000" b="0" i="1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da-DK" sz="3000" dirty="0" smtClean="0"/>
              </a:p>
            </p:txBody>
          </p:sp>
        </mc:Choice>
        <mc:Fallback>
          <p:sp>
            <p:nvSpPr>
              <p:cNvPr id="5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06" y="2395946"/>
                <a:ext cx="2311245" cy="661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057347" y="2922714"/>
            <a:ext cx="2025144" cy="3208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3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147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Office-tema</vt:lpstr>
      <vt:lpstr>InterMat</vt:lpstr>
      <vt:lpstr>I dag skal vi differentiere en masse!</vt:lpstr>
      <vt:lpstr>PowerPoint-præsentation</vt:lpstr>
      <vt:lpstr>Tangenten er en god approksimation til grafen.  (I hvert fald i nærheden af tangent-punktet)</vt:lpstr>
      <vt:lpstr>En bedre approksimation til grafen… </vt:lpstr>
      <vt:lpstr>Taylorpolynomiet af grad 3:</vt:lpstr>
      <vt:lpstr>Taylorpolynomiet af grad n:</vt:lpstr>
      <vt:lpstr>Taylorudvikling af f(x)=e^x udfra x_0=0 til grad 4</vt:lpstr>
      <vt:lpstr>Taylor-udvikling for f(x)=ln⁡(x)</vt:lpstr>
      <vt:lpstr>Taylor-udvikling for f(x)=ln⁡(x)</vt:lpstr>
      <vt:lpstr>Hvor god er approksimationen?</vt:lpstr>
      <vt:lpstr>Lagrange’s sætning: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Taylorrækker</dc:title>
  <dc:creator>Niels Erik Wegge</dc:creator>
  <cp:lastModifiedBy>Niels Erik Wegge</cp:lastModifiedBy>
  <cp:revision>33</cp:revision>
  <dcterms:created xsi:type="dcterms:W3CDTF">2016-04-21T05:10:55Z</dcterms:created>
  <dcterms:modified xsi:type="dcterms:W3CDTF">2019-02-22T12:08:00Z</dcterms:modified>
</cp:coreProperties>
</file>