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71" r:id="rId3"/>
    <p:sldId id="273" r:id="rId4"/>
    <p:sldId id="274" r:id="rId5"/>
    <p:sldId id="275" r:id="rId6"/>
    <p:sldId id="276" r:id="rId7"/>
    <p:sldId id="278" r:id="rId8"/>
    <p:sldId id="277" r:id="rId9"/>
    <p:sldId id="279" r:id="rId10"/>
    <p:sldId id="280" r:id="rId11"/>
    <p:sldId id="282" r:id="rId12"/>
    <p:sldId id="28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6" autoAdjust="0"/>
    <p:restoredTop sz="94660"/>
  </p:normalViewPr>
  <p:slideViewPr>
    <p:cSldViewPr snapToGrid="0">
      <p:cViewPr varScale="1">
        <p:scale>
          <a:sx n="86" d="100"/>
          <a:sy n="86" d="100"/>
        </p:scale>
        <p:origin x="48" y="1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857E2-4FA8-4773-A37D-84959CCEC013}" type="datetimeFigureOut">
              <a:rPr lang="en-US" smtClean="0"/>
              <a:t>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2A56D-2974-4CD8-AF31-B41F944D6F0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629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857E2-4FA8-4773-A37D-84959CCEC013}" type="datetimeFigureOut">
              <a:rPr lang="en-US" smtClean="0"/>
              <a:t>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2A56D-2974-4CD8-AF31-B41F944D6F0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731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857E2-4FA8-4773-A37D-84959CCEC013}" type="datetimeFigureOut">
              <a:rPr lang="en-US" smtClean="0"/>
              <a:t>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2A56D-2974-4CD8-AF31-B41F944D6F0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944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857E2-4FA8-4773-A37D-84959CCEC013}" type="datetimeFigureOut">
              <a:rPr lang="en-US" smtClean="0"/>
              <a:t>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2A56D-2974-4CD8-AF31-B41F944D6F0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632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857E2-4FA8-4773-A37D-84959CCEC013}" type="datetimeFigureOut">
              <a:rPr lang="en-US" smtClean="0"/>
              <a:t>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2A56D-2974-4CD8-AF31-B41F944D6F0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63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857E2-4FA8-4773-A37D-84959CCEC013}" type="datetimeFigureOut">
              <a:rPr lang="en-US" smtClean="0"/>
              <a:t>2/10/2019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2A56D-2974-4CD8-AF31-B41F944D6F0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887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857E2-4FA8-4773-A37D-84959CCEC013}" type="datetimeFigureOut">
              <a:rPr lang="en-US" smtClean="0"/>
              <a:t>2/10/2019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2A56D-2974-4CD8-AF31-B41F944D6F0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822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857E2-4FA8-4773-A37D-84959CCEC013}" type="datetimeFigureOut">
              <a:rPr lang="en-US" smtClean="0"/>
              <a:t>2/10/2019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2A56D-2974-4CD8-AF31-B41F944D6F0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395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857E2-4FA8-4773-A37D-84959CCEC013}" type="datetimeFigureOut">
              <a:rPr lang="en-US" smtClean="0"/>
              <a:t>2/10/2019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2A56D-2974-4CD8-AF31-B41F944D6F0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82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857E2-4FA8-4773-A37D-84959CCEC013}" type="datetimeFigureOut">
              <a:rPr lang="en-US" smtClean="0"/>
              <a:t>2/10/2019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2A56D-2974-4CD8-AF31-B41F944D6F0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598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857E2-4FA8-4773-A37D-84959CCEC013}" type="datetimeFigureOut">
              <a:rPr lang="en-US" smtClean="0"/>
              <a:t>2/10/2019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2A56D-2974-4CD8-AF31-B41F944D6F0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339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7857E2-4FA8-4773-A37D-84959CCEC013}" type="datetimeFigureOut">
              <a:rPr lang="en-US" smtClean="0"/>
              <a:t>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B2A56D-2974-4CD8-AF31-B41F944D6F0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575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3425" y="37978"/>
            <a:ext cx="7772400" cy="1222651"/>
          </a:xfrm>
        </p:spPr>
        <p:txBody>
          <a:bodyPr>
            <a:normAutofit/>
          </a:bodyPr>
          <a:lstStyle/>
          <a:p>
            <a:r>
              <a:rPr lang="da-DK" dirty="0" err="1"/>
              <a:t>InterMat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799225" y="1260629"/>
            <a:ext cx="6400800" cy="1999974"/>
          </a:xfrm>
        </p:spPr>
        <p:txBody>
          <a:bodyPr>
            <a:noAutofit/>
          </a:bodyPr>
          <a:lstStyle/>
          <a:p>
            <a:r>
              <a:rPr lang="da-DK" sz="2800" dirty="0" smtClean="0"/>
              <a:t>7/3 2018</a:t>
            </a:r>
          </a:p>
          <a:p>
            <a:r>
              <a:rPr lang="da-DK" sz="2800" b="1" dirty="0" smtClean="0"/>
              <a:t>Matrixregning </a:t>
            </a:r>
            <a:r>
              <a:rPr lang="da-DK" sz="2800" b="1" dirty="0" smtClean="0">
                <a:sym typeface="Wingdings" panose="05000000000000000000" pitchFamily="2" charset="2"/>
              </a:rPr>
              <a:t>IV</a:t>
            </a:r>
            <a:endParaRPr lang="da-DK" sz="2800" b="1" dirty="0" smtClean="0"/>
          </a:p>
          <a:p>
            <a:r>
              <a:rPr lang="da-DK" sz="2200" dirty="0"/>
              <a:t>Niels Erik Wegge</a:t>
            </a:r>
          </a:p>
          <a:p>
            <a:r>
              <a:rPr lang="da-DK" sz="2200" dirty="0"/>
              <a:t>Andreas Obel-Jørgensen</a:t>
            </a: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/>
          <a:srcRect l="23387" t="44142" r="51995" b="38108"/>
          <a:stretch/>
        </p:blipFill>
        <p:spPr>
          <a:xfrm>
            <a:off x="1500326" y="3421378"/>
            <a:ext cx="5211969" cy="2505199"/>
          </a:xfrm>
          <a:prstGeom prst="rect">
            <a:avLst/>
          </a:prstGeom>
        </p:spPr>
      </p:pic>
      <p:sp>
        <p:nvSpPr>
          <p:cNvPr id="7" name="Content Placeholder 4"/>
          <p:cNvSpPr txBox="1">
            <a:spLocks/>
          </p:cNvSpPr>
          <p:nvPr/>
        </p:nvSpPr>
        <p:spPr>
          <a:xfrm rot="403171">
            <a:off x="7270224" y="946484"/>
            <a:ext cx="4603812" cy="368080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2800" b="1" dirty="0" smtClean="0">
                <a:solidFill>
                  <a:srgbClr val="002060"/>
                </a:solidFill>
              </a:rPr>
              <a:t>I dag: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da-DK" sz="2800" dirty="0" smtClean="0">
                <a:solidFill>
                  <a:srgbClr val="002060"/>
                </a:solidFill>
              </a:rPr>
              <a:t>Repetere </a:t>
            </a:r>
            <a:r>
              <a:rPr lang="da-DK" sz="2800" u="sng" dirty="0" smtClean="0">
                <a:solidFill>
                  <a:srgbClr val="002060"/>
                </a:solidFill>
              </a:rPr>
              <a:t>egenværdier</a:t>
            </a:r>
            <a:r>
              <a:rPr lang="da-DK" sz="2800" dirty="0" smtClean="0">
                <a:solidFill>
                  <a:srgbClr val="002060"/>
                </a:solidFill>
              </a:rPr>
              <a:t> og </a:t>
            </a:r>
            <a:r>
              <a:rPr lang="da-DK" sz="2800" u="sng" dirty="0" smtClean="0">
                <a:solidFill>
                  <a:srgbClr val="002060"/>
                </a:solidFill>
              </a:rPr>
              <a:t>egenvektorer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da-DK" sz="2800" dirty="0" smtClean="0">
                <a:solidFill>
                  <a:srgbClr val="002060"/>
                </a:solidFill>
              </a:rPr>
              <a:t>Nyt: en generel metode til at egenværdier og egenvektorer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da-DK" sz="2800" dirty="0" smtClean="0">
                <a:solidFill>
                  <a:srgbClr val="002060"/>
                </a:solidFill>
              </a:rPr>
              <a:t>Begynde på </a:t>
            </a:r>
            <a:r>
              <a:rPr lang="da-DK" sz="2800" i="1" dirty="0" smtClean="0">
                <a:solidFill>
                  <a:srgbClr val="002060"/>
                </a:solidFill>
              </a:rPr>
              <a:t>Afsluttende Opgaver </a:t>
            </a:r>
            <a:r>
              <a:rPr lang="da-DK" sz="2800" dirty="0" smtClean="0">
                <a:solidFill>
                  <a:srgbClr val="002060"/>
                </a:solidFill>
              </a:rPr>
              <a:t>om matricer (</a:t>
            </a:r>
            <a:r>
              <a:rPr lang="da-DK" sz="2800" dirty="0" smtClean="0">
                <a:solidFill>
                  <a:srgbClr val="002060"/>
                </a:solidFill>
                <a:sym typeface="Wingdings" panose="05000000000000000000" pitchFamily="2" charset="2"/>
              </a:rPr>
              <a:t>som giver overblik)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368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98104"/>
                <a:ext cx="5536096" cy="5311484"/>
              </a:xfrm>
              <a:ln>
                <a:solidFill>
                  <a:schemeClr val="accent1"/>
                </a:solidFill>
              </a:ln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lnSpc>
                    <a:spcPct val="110000"/>
                  </a:lnSpc>
                  <a:buNone/>
                </a:pPr>
                <a:r>
                  <a:rPr lang="da-DK" sz="2600" dirty="0" smtClean="0"/>
                  <a:t>Alle </a:t>
                </a:r>
                <a:r>
                  <a:rPr lang="da-DK" sz="2600" dirty="0"/>
                  <a:t>vektorer af formen </a:t>
                </a:r>
                <a14:m>
                  <m:oMath xmlns:m="http://schemas.openxmlformats.org/officeDocument/2006/math">
                    <m:r>
                      <a:rPr lang="da-DK" sz="2600" b="1" i="1">
                        <a:latin typeface="Cambria Math" panose="02040503050406030204" pitchFamily="18" charset="0"/>
                      </a:rPr>
                      <m:t>𝒗</m:t>
                    </m:r>
                    <m:r>
                      <a:rPr lang="da-DK" sz="26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da-DK" sz="26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da-DK" sz="2600" b="1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da-DK" sz="26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da-DK" sz="26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brk m:alnAt="7"/>
                                    </m:rPr>
                                    <a:rPr lang="da-DK" sz="26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m:rPr>
                                      <m:brk m:alnAt="7"/>
                                    </m:rPr>
                                    <a:rPr lang="da-DK" sz="26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m:rPr>
                                  <m:brk m:alnAt="7"/>
                                </m:rPr>
                                <a:rPr lang="da-DK" sz="2600" b="1" i="1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</m:mr>
                          <m:mr>
                            <m:e>
                              <m:r>
                                <a:rPr lang="da-DK" sz="2600" b="1" i="1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da-DK" sz="2600" dirty="0"/>
                  <a:t> </a:t>
                </a:r>
                <a:endParaRPr lang="da-DK" sz="2600" dirty="0" smtClean="0"/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da-DK" sz="2600" dirty="0" smtClean="0"/>
                  <a:t>er </a:t>
                </a:r>
                <a:r>
                  <a:rPr lang="da-DK" sz="2600" dirty="0"/>
                  <a:t>egenvektorer til egenværdien </a:t>
                </a:r>
                <a14:m>
                  <m:oMath xmlns:m="http://schemas.openxmlformats.org/officeDocument/2006/math">
                    <m:r>
                      <a:rPr lang="da-DK" sz="2600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da-DK" sz="26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da-DK" sz="2600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da-DK" sz="2600" dirty="0" smtClean="0"/>
                  <a:t>.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da-DK" sz="2600" dirty="0" smtClean="0"/>
                  <a:t>For eksempel: </a:t>
                </a:r>
                <a14:m>
                  <m:oMath xmlns:m="http://schemas.openxmlformats.org/officeDocument/2006/math">
                    <m:r>
                      <a:rPr lang="da-DK" sz="26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da-DK" sz="26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da-DK" sz="2600" dirty="0" smtClean="0"/>
              </a:p>
              <a:p>
                <a:pPr marL="0" indent="0">
                  <a:lnSpc>
                    <a:spcPct val="11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a-DK" sz="2600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da-DK" sz="26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da-DK" sz="2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da-DK" sz="2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da-DK" sz="26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da-DK" sz="26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brk m:alnAt="7"/>
                                      </m:rPr>
                                      <a:rPr lang="da-DK" sz="26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m:rPr>
                                        <m:brk m:alnAt="7"/>
                                      </m:rPr>
                                      <a:rPr lang="da-DK" sz="26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m:rPr>
                                    <m:brk m:alnAt="7"/>
                                  </m:rPr>
                                  <a:rPr lang="da-DK" sz="26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mr>
                            <m:mr>
                              <m:e>
                                <m:r>
                                  <a:rPr lang="da-DK" sz="26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mr>
                          </m:m>
                        </m:e>
                      </m:d>
                      <m:r>
                        <a:rPr lang="da-DK" sz="2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da-DK" sz="26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da-DK" sz="2600" b="1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da-DK" sz="26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da-DK" sz="2600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mr>
                            <m:mr>
                              <m:e>
                                <m:r>
                                  <a:rPr lang="da-DK" sz="2600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da-DK" sz="2600" b="1" dirty="0" smtClean="0"/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da-DK" sz="2600" b="1" dirty="0" smtClean="0"/>
                  <a:t>Algebraisk check: 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14:m>
                  <m:oMath xmlns:m="http://schemas.openxmlformats.org/officeDocument/2006/math">
                    <m:r>
                      <a:rPr lang="da-DK" sz="2600" b="1" i="1" smtClean="0">
                        <a:latin typeface="Cambria Math" panose="02040503050406030204" pitchFamily="18" charset="0"/>
                      </a:rPr>
                      <m:t>𝑭𝒗</m:t>
                    </m:r>
                    <m:r>
                      <a:rPr lang="da-DK" sz="2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da-DK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da-DK" sz="26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da-DK" sz="2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da-DK" sz="2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da-DK" sz="26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da-DK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da-DK" sz="26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da-DK" sz="2600" b="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da-DK" sz="2600" b="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da-DK" sz="2600" b="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  <m:r>
                      <a:rPr lang="da-DK" sz="2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da-DK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da-DK" sz="26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da-DK" sz="2600" i="1">
                                  <a:latin typeface="Cambria Math" panose="02040503050406030204" pitchFamily="18" charset="0"/>
                                </a:rPr>
                                <m:t>4⋅</m:t>
                              </m:r>
                              <m:r>
                                <a:rPr lang="da-DK" sz="26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da-DK" sz="26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  <m:r>
                                <a:rPr lang="da-DK" sz="26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da-DK" sz="2600" i="1">
                                  <a:latin typeface="Cambria Math" panose="02040503050406030204" pitchFamily="18" charset="0"/>
                                </a:rPr>
                                <m:t>+1⋅2</m:t>
                              </m:r>
                            </m:e>
                          </m:mr>
                          <m:mr>
                            <m:e>
                              <m:r>
                                <a:rPr lang="da-DK" sz="2600" b="0" i="1" smtClean="0">
                                  <a:latin typeface="Cambria Math" panose="02040503050406030204" pitchFamily="18" charset="0"/>
                                </a:rPr>
                                <m:t>2⋅(−1)+3⋅2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da-DK" sz="2600" dirty="0" smtClean="0"/>
                  <a:t> 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da-DK" sz="2600" dirty="0" smtClean="0"/>
                  <a:t>       </a:t>
                </a:r>
                <a14:m>
                  <m:oMath xmlns:m="http://schemas.openxmlformats.org/officeDocument/2006/math">
                    <m:r>
                      <a:rPr lang="da-DK" sz="26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da-DK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da-DK" sz="26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da-DK" sz="2600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mr>
                          <m:mr>
                            <m:e>
                              <m:r>
                                <a:rPr lang="da-DK" sz="26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  <m:r>
                      <a:rPr lang="da-DK" sz="2600" i="1">
                        <a:latin typeface="Cambria Math" panose="02040503050406030204" pitchFamily="18" charset="0"/>
                      </a:rPr>
                      <m:t>=2⋅</m:t>
                    </m:r>
                    <m:d>
                      <m:dPr>
                        <m:begChr m:val="["/>
                        <m:endChr m:val="]"/>
                        <m:ctrlPr>
                          <a:rPr lang="da-DK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da-DK" sz="26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da-DK" sz="26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da-DK" sz="2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da-DK" sz="2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  <m:r>
                      <a:rPr lang="da-DK" sz="2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a-DK" sz="26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da-DK" sz="2600" b="1" i="1" smtClean="0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da-DK" sz="2600" dirty="0"/>
                  <a:t>  </a:t>
                </a:r>
                <a:r>
                  <a:rPr lang="da-DK" sz="2600" dirty="0" smtClean="0"/>
                  <a:t>   </a:t>
                </a:r>
                <a:r>
                  <a:rPr lang="da-DK" sz="2600" dirty="0" smtClean="0">
                    <a:sym typeface="Wingdings" panose="05000000000000000000" pitchFamily="2" charset="2"/>
                  </a:rPr>
                  <a:t></a:t>
                </a:r>
                <a:endParaRPr lang="da-DK" sz="2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98104"/>
                <a:ext cx="5536096" cy="5311484"/>
              </a:xfrm>
              <a:blipFill>
                <a:blip r:embed="rId2"/>
                <a:stretch>
                  <a:fillRect l="-1648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25586"/>
          </a:xfrm>
          <a:solidFill>
            <a:srgbClr val="FFFF0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da-DK" dirty="0" smtClean="0"/>
              <a:t>Egenværdier og egenvektorer</a:t>
            </a:r>
            <a:endParaRPr lang="da-DK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9777108" y="462025"/>
                <a:ext cx="1932753" cy="63178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rgbClr val="FF0000"/>
                </a:solidFill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a-DK" b="1" i="1" smtClean="0"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da-DK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da-DK" b="1" i="1" smtClean="0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da-DK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a-DK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da-DK" b="1" i="1" smtClean="0"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en-US" b="1" dirty="0" smtClean="0"/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7108" y="462025"/>
                <a:ext cx="1932753" cy="6317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6573656" y="1398105"/>
            <a:ext cx="4780144" cy="5311484"/>
            <a:chOff x="859495" y="2634250"/>
            <a:chExt cx="3498503" cy="3950425"/>
          </a:xfrm>
        </p:grpSpPr>
        <p:pic>
          <p:nvPicPr>
            <p:cNvPr id="8" name="Content Placeholder 7"/>
            <p:cNvPicPr>
              <a:picLocks noChangeAspect="1"/>
            </p:cNvPicPr>
            <p:nvPr/>
          </p:nvPicPr>
          <p:blipFill rotWithShape="1">
            <a:blip r:embed="rId4"/>
            <a:srcRect l="11113" t="20960" r="50764" b="14469"/>
            <a:stretch/>
          </p:blipFill>
          <p:spPr>
            <a:xfrm>
              <a:off x="859495" y="2634250"/>
              <a:ext cx="3498503" cy="3950425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Content Placeholder 2"/>
                <p:cNvSpPr txBox="1">
                  <a:spLocks/>
                </p:cNvSpPr>
                <p:nvPr/>
              </p:nvSpPr>
              <p:spPr>
                <a:xfrm rot="3607260">
                  <a:off x="1351055" y="4058665"/>
                  <a:ext cx="1932753" cy="505021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accent1"/>
                  </a:solidFill>
                </a:ln>
              </p:spPr>
              <p:txBody>
                <a:bodyPr vert="horz" lIns="91440" tIns="45720" rIns="91440" bIns="45720" rtlCol="0">
                  <a:norm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a-DK" b="1" i="1" smtClean="0">
                            <a:latin typeface="Cambria Math" panose="02040503050406030204" pitchFamily="18" charset="0"/>
                          </a:rPr>
                          <m:t>𝑭</m:t>
                        </m:r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da-DK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da-DK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da-DK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</m:oMath>
                    </m:oMathPara>
                  </a14:m>
                  <a:endParaRPr lang="en-US" b="1" dirty="0" smtClean="0"/>
                </a:p>
              </p:txBody>
            </p:sp>
          </mc:Choice>
          <mc:Fallback xmlns="">
            <p:sp>
              <p:nvSpPr>
                <p:cNvPr id="9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3607260">
                  <a:off x="1351055" y="4058665"/>
                  <a:ext cx="1932753" cy="50502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solidFill>
                    <a:schemeClr val="accent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488205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25586"/>
          </a:xfrm>
          <a:solidFill>
            <a:srgbClr val="FFFF0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da-DK" dirty="0" smtClean="0"/>
              <a:t>Egenværdier og egenvektorer</a:t>
            </a:r>
            <a:endParaRPr lang="da-DK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9777108" y="462025"/>
                <a:ext cx="1932753" cy="63178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rgbClr val="FF0000"/>
                </a:solidFill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a-DK" b="1" i="1" smtClean="0"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da-DK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da-DK" b="1" i="1" smtClean="0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da-DK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a-DK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da-DK" b="1" i="1" smtClean="0"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en-US" b="1" dirty="0" smtClean="0"/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7108" y="462025"/>
                <a:ext cx="1932753" cy="6317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55173"/>
                <a:ext cx="10515600" cy="5378136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da-DK" sz="3500" b="1" i="1" smtClean="0">
                        <a:latin typeface="Cambria Math" panose="02040503050406030204" pitchFamily="18" charset="0"/>
                      </a:rPr>
                      <m:t>𝑭</m:t>
                    </m:r>
                    <m:acc>
                      <m:accPr>
                        <m:chr m:val="⃗"/>
                        <m:ctrlPr>
                          <a:rPr lang="da-DK" sz="35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a-DK" sz="3500" b="1" i="1">
                            <a:latin typeface="Cambria Math"/>
                          </a:rPr>
                          <m:t>𝒗</m:t>
                        </m:r>
                      </m:e>
                    </m:acc>
                    <m:r>
                      <a:rPr lang="da-DK" sz="3500" b="1" i="1">
                        <a:latin typeface="Cambria Math"/>
                      </a:rPr>
                      <m:t>=</m:t>
                    </m:r>
                    <m:r>
                      <a:rPr lang="da-DK" sz="3500" b="1" i="1" smtClean="0">
                        <a:latin typeface="Cambria Math" panose="02040503050406030204" pitchFamily="18" charset="0"/>
                      </a:rPr>
                      <m:t>𝒌</m:t>
                    </m:r>
                    <m:acc>
                      <m:accPr>
                        <m:chr m:val="⃗"/>
                        <m:ctrlPr>
                          <a:rPr lang="da-DK" sz="35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a-DK" sz="3500" b="1" i="1">
                            <a:latin typeface="Cambria Math"/>
                          </a:rPr>
                          <m:t>𝒗</m:t>
                        </m:r>
                      </m:e>
                    </m:acc>
                  </m:oMath>
                </a14:m>
                <a:r>
                  <a:rPr lang="da-DK" dirty="0"/>
                  <a:t> </a:t>
                </a:r>
              </a:p>
              <a:p>
                <a:pPr marL="0" indent="0">
                  <a:buNone/>
                </a:pPr>
                <a:endParaRPr lang="da-DK" sz="1000" b="1" dirty="0"/>
              </a:p>
              <a:p>
                <a:pPr marL="0" indent="0">
                  <a:buNone/>
                </a:pPr>
                <a:r>
                  <a:rPr lang="da-DK" b="1" dirty="0"/>
                  <a:t>Først: </a:t>
                </a:r>
                <a:r>
                  <a:rPr lang="da-DK" dirty="0"/>
                  <a:t>find </a:t>
                </a:r>
                <a:r>
                  <a:rPr lang="da-DK" i="1" dirty="0"/>
                  <a:t>n</a:t>
                </a:r>
                <a:r>
                  <a:rPr lang="da-DK" dirty="0"/>
                  <a:t> </a:t>
                </a:r>
                <a:r>
                  <a:rPr lang="da-DK" dirty="0" err="1"/>
                  <a:t>stk</a:t>
                </a:r>
                <a:r>
                  <a:rPr lang="da-DK" dirty="0"/>
                  <a:t> egenværdier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a-D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da-DK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da-DK" i="1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da-D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da-DK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da-DK" i="1">
                        <a:latin typeface="Cambria Math"/>
                      </a:rPr>
                      <m:t> </m:t>
                    </m:r>
                  </m:oMath>
                </a14:m>
                <a:r>
                  <a:rPr lang="da-DK" dirty="0"/>
                  <a:t> </a:t>
                </a:r>
              </a:p>
              <a:p>
                <a:pPr marL="0" indent="0">
                  <a:buNone/>
                </a:pPr>
                <a:r>
                  <a:rPr lang="da-DK" dirty="0"/>
                  <a:t>ved at løse </a:t>
                </a:r>
                <a:r>
                  <a:rPr lang="da-DK" i="1" dirty="0" err="1"/>
                  <a:t>n</a:t>
                </a:r>
                <a:r>
                  <a:rPr lang="da-DK" baseline="30000" dirty="0" err="1"/>
                  <a:t>te</a:t>
                </a:r>
                <a:r>
                  <a:rPr lang="da-DK" dirty="0" err="1"/>
                  <a:t>-gradslingningen</a:t>
                </a:r>
                <a:r>
                  <a:rPr lang="da-DK" dirty="0"/>
                  <a:t> 	</a:t>
                </a:r>
                <a14:m>
                  <m:oMath xmlns:m="http://schemas.openxmlformats.org/officeDocument/2006/math">
                    <m:r>
                      <a:rPr lang="da-DK" b="1">
                        <a:latin typeface="Cambria Math"/>
                      </a:rPr>
                      <m:t>𝐝𝐞𝐭</m:t>
                    </m:r>
                    <m:r>
                      <a:rPr lang="da-DK" b="1" i="1">
                        <a:latin typeface="Cambria Math"/>
                      </a:rPr>
                      <m:t>(</m:t>
                    </m:r>
                    <m:r>
                      <a:rPr lang="da-DK" b="1" i="1" smtClean="0">
                        <a:latin typeface="Cambria Math" panose="02040503050406030204" pitchFamily="18" charset="0"/>
                      </a:rPr>
                      <m:t>𝑭</m:t>
                    </m:r>
                    <m:r>
                      <a:rPr lang="da-DK" b="1" i="1">
                        <a:latin typeface="Cambria Math"/>
                      </a:rPr>
                      <m:t>−</m:t>
                    </m:r>
                    <m:r>
                      <a:rPr lang="da-DK" b="1" i="1" smtClean="0">
                        <a:latin typeface="Cambria Math" panose="02040503050406030204" pitchFamily="18" charset="0"/>
                      </a:rPr>
                      <m:t>𝒌</m:t>
                    </m:r>
                    <m:r>
                      <a:rPr lang="da-DK" b="1" i="1">
                        <a:latin typeface="Cambria Math"/>
                      </a:rPr>
                      <m:t>𝑬</m:t>
                    </m:r>
                    <m:r>
                      <a:rPr lang="da-DK" b="1" i="1">
                        <a:latin typeface="Cambria Math"/>
                      </a:rPr>
                      <m:t>) =</m:t>
                    </m:r>
                    <m:r>
                      <a:rPr lang="da-DK" b="1" i="1">
                        <a:latin typeface="Cambria Math"/>
                      </a:rPr>
                      <m:t>𝟎</m:t>
                    </m:r>
                  </m:oMath>
                </a14:m>
                <a:r>
                  <a:rPr lang="da-DK" b="1" dirty="0"/>
                  <a:t> </a:t>
                </a:r>
              </a:p>
              <a:p>
                <a:pPr marL="0" indent="0">
                  <a:buNone/>
                </a:pPr>
                <a:endParaRPr lang="da-DK" sz="1000" b="1" dirty="0"/>
              </a:p>
              <a:p>
                <a:pPr marL="0" indent="0">
                  <a:buNone/>
                </a:pPr>
                <a:r>
                  <a:rPr lang="da-DK" b="1" dirty="0"/>
                  <a:t>Dernæst: </a:t>
                </a:r>
                <a:r>
                  <a:rPr lang="da-DK" dirty="0"/>
                  <a:t>find </a:t>
                </a:r>
                <a:r>
                  <a:rPr lang="da-DK" dirty="0" err="1"/>
                  <a:t>egenvektorer</a:t>
                </a:r>
                <a:r>
                  <a:rPr lang="da-DK" dirty="0"/>
                  <a:t> for hver af egenværdierne ved at løse ligningssystemet </a:t>
                </a:r>
                <a14:m>
                  <m:oMath xmlns:m="http://schemas.openxmlformats.org/officeDocument/2006/math">
                    <m:r>
                      <a:rPr lang="da-DK" b="0" i="1" smtClean="0">
                        <a:latin typeface="Cambria Math" panose="02040503050406030204" pitchFamily="18" charset="0"/>
                      </a:rPr>
                      <m:t>𝐹</m:t>
                    </m:r>
                    <m:acc>
                      <m:accPr>
                        <m:chr m:val="⃗"/>
                        <m:ctrlPr>
                          <a:rPr lang="da-DK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a-DK" i="1">
                            <a:latin typeface="Cambria Math"/>
                          </a:rPr>
                          <m:t>𝑣</m:t>
                        </m:r>
                      </m:e>
                    </m:acc>
                    <m:r>
                      <a:rPr lang="da-DK" i="1">
                        <a:latin typeface="Cambria Math"/>
                      </a:rPr>
                      <m:t>=</m:t>
                    </m:r>
                    <m:r>
                      <a:rPr lang="da-DK" b="0" i="1" smtClean="0">
                        <a:latin typeface="Cambria Math" panose="02040503050406030204" pitchFamily="18" charset="0"/>
                      </a:rPr>
                      <m:t>𝑘</m:t>
                    </m:r>
                    <m:acc>
                      <m:accPr>
                        <m:chr m:val="⃗"/>
                        <m:ctrlPr>
                          <a:rPr lang="da-DK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a-DK" i="1">
                            <a:latin typeface="Cambria Math"/>
                          </a:rPr>
                          <m:t>𝑣</m:t>
                        </m:r>
                      </m:e>
                    </m:acc>
                    <m:r>
                      <a:rPr lang="da-DK" b="1" i="1">
                        <a:latin typeface="Cambria Math"/>
                      </a:rPr>
                      <m:t> </m:t>
                    </m:r>
                  </m:oMath>
                </a14:m>
                <a:r>
                  <a:rPr lang="da-DK" dirty="0"/>
                  <a:t>, hvilket er det samme som at </a:t>
                </a:r>
                <a:r>
                  <a:rPr lang="da-DK" b="1" dirty="0"/>
                  <a:t>rækkereducere matricen </a:t>
                </a:r>
                <a14:m>
                  <m:oMath xmlns:m="http://schemas.openxmlformats.org/officeDocument/2006/math">
                    <m:r>
                      <a:rPr lang="da-DK" b="1" i="1" smtClean="0">
                        <a:latin typeface="Cambria Math" panose="02040503050406030204" pitchFamily="18" charset="0"/>
                      </a:rPr>
                      <m:t>𝑭</m:t>
                    </m:r>
                    <m:r>
                      <a:rPr lang="da-DK" b="1" i="1">
                        <a:latin typeface="Cambria Math"/>
                      </a:rPr>
                      <m:t>−</m:t>
                    </m:r>
                    <m:r>
                      <a:rPr lang="da-DK" b="1" i="1" smtClean="0">
                        <a:latin typeface="Cambria Math" panose="02040503050406030204" pitchFamily="18" charset="0"/>
                      </a:rPr>
                      <m:t>𝒌</m:t>
                    </m:r>
                    <m:r>
                      <a:rPr lang="da-DK" b="1" i="1">
                        <a:latin typeface="Cambria Math"/>
                      </a:rPr>
                      <m:t>𝑬</m:t>
                    </m:r>
                  </m:oMath>
                </a14:m>
                <a:r>
                  <a:rPr lang="da-DK" dirty="0" smtClean="0"/>
                  <a:t>.</a:t>
                </a:r>
              </a:p>
              <a:p>
                <a:pPr marL="0" indent="0">
                  <a:buNone/>
                </a:pPr>
                <a:endParaRPr lang="da-DK" dirty="0" smtClean="0"/>
              </a:p>
              <a:p>
                <a:pPr marL="0" indent="0">
                  <a:buNone/>
                </a:pPr>
                <a:r>
                  <a:rPr lang="da-DK" b="1" dirty="0" smtClean="0">
                    <a:solidFill>
                      <a:srgbClr val="FF0000"/>
                    </a:solidFill>
                  </a:rPr>
                  <a:t>Prøv nu selv: </a:t>
                </a:r>
              </a:p>
              <a:p>
                <a:pPr marL="514350" indent="-514350">
                  <a:buAutoNum type="arabicParenR"/>
                </a:pPr>
                <a:r>
                  <a:rPr lang="da-DK" b="0" dirty="0" smtClean="0">
                    <a:solidFill>
                      <a:srgbClr val="FF0000"/>
                    </a:solidFill>
                  </a:rPr>
                  <a:t>Find egenværdier og dernæst egenvektorer til </a:t>
                </a:r>
                <a14:m>
                  <m:oMath xmlns:m="http://schemas.openxmlformats.org/officeDocument/2006/math">
                    <m:r>
                      <a:rPr lang="da-DK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da-DK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da-DK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da-DK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da-DK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mr>
                          <m:mr>
                            <m:e>
                              <m:r>
                                <a:rPr lang="da-DK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da-DK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da-DK" dirty="0" smtClean="0">
                    <a:solidFill>
                      <a:srgbClr val="FF0000"/>
                    </a:solidFill>
                  </a:rPr>
                  <a:t> </a:t>
                </a:r>
              </a:p>
              <a:p>
                <a:pPr marL="514350" indent="-514350">
                  <a:buAutoNum type="arabicParenR"/>
                </a:pPr>
                <a:r>
                  <a:rPr lang="da-DK" dirty="0">
                    <a:solidFill>
                      <a:srgbClr val="FF0000"/>
                    </a:solidFill>
                  </a:rPr>
                  <a:t>G</a:t>
                </a:r>
                <a:r>
                  <a:rPr lang="da-DK" dirty="0" smtClean="0">
                    <a:solidFill>
                      <a:srgbClr val="FF0000"/>
                    </a:solidFill>
                  </a:rPr>
                  <a:t>å </a:t>
                </a:r>
                <a:r>
                  <a:rPr lang="da-DK" u="sng" dirty="0" smtClean="0">
                    <a:solidFill>
                      <a:srgbClr val="FF0000"/>
                    </a:solidFill>
                  </a:rPr>
                  <a:t>bagefter</a:t>
                </a:r>
                <a:r>
                  <a:rPr lang="da-DK" dirty="0" smtClean="0">
                    <a:solidFill>
                      <a:srgbClr val="FF0000"/>
                    </a:solidFill>
                  </a:rPr>
                  <a:t> i gang med ”</a:t>
                </a:r>
                <a:r>
                  <a:rPr lang="da-DK" i="1" dirty="0" smtClean="0">
                    <a:solidFill>
                      <a:srgbClr val="FF0000"/>
                    </a:solidFill>
                  </a:rPr>
                  <a:t>Afsluttende opgaver til matricer</a:t>
                </a:r>
                <a:r>
                  <a:rPr lang="da-DK" dirty="0" smtClean="0">
                    <a:solidFill>
                      <a:srgbClr val="FF0000"/>
                    </a:solidFill>
                  </a:rPr>
                  <a:t>” (uploadet i Lectio)</a:t>
                </a:r>
                <a:endParaRPr lang="da-DK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da-DK" sz="5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55173"/>
                <a:ext cx="10515600" cy="5378136"/>
              </a:xfrm>
              <a:blipFill>
                <a:blip r:embed="rId3"/>
                <a:stretch>
                  <a:fillRect l="-1101" b="-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516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25586"/>
          </a:xfrm>
          <a:solidFill>
            <a:srgbClr val="FFFF0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da-DK" smtClean="0"/>
              <a:t>Næste InterMat: 21/3</a:t>
            </a:r>
            <a:endParaRPr lang="da-DK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355173"/>
            <a:ext cx="6861313" cy="51450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3000" dirty="0" smtClean="0">
                <a:solidFill>
                  <a:schemeClr val="tx2"/>
                </a:solidFill>
              </a:rPr>
              <a:t>Aflevér </a:t>
            </a:r>
            <a:r>
              <a:rPr lang="da-DK" sz="3000" i="1" dirty="0" smtClean="0">
                <a:solidFill>
                  <a:schemeClr val="tx2"/>
                </a:solidFill>
              </a:rPr>
              <a:t>Afsluttende opgaver til matricer </a:t>
            </a:r>
            <a:r>
              <a:rPr lang="da-DK" sz="3000" dirty="0" smtClean="0">
                <a:solidFill>
                  <a:schemeClr val="tx2"/>
                </a:solidFill>
              </a:rPr>
              <a:t>(se Lectio-mappen, arbejd individuelt eller to og to) </a:t>
            </a:r>
          </a:p>
          <a:p>
            <a:pPr marL="0" indent="0">
              <a:buNone/>
            </a:pPr>
            <a:endParaRPr lang="da-DK" sz="30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da-DK" sz="3000" dirty="0" smtClean="0">
                <a:solidFill>
                  <a:schemeClr val="tx2"/>
                </a:solidFill>
              </a:rPr>
              <a:t>Vi går i gang med næste emne: </a:t>
            </a:r>
          </a:p>
          <a:p>
            <a:pPr marL="0" indent="0">
              <a:buNone/>
            </a:pPr>
            <a:r>
              <a:rPr lang="da-DK" sz="3000" i="1" dirty="0" smtClean="0">
                <a:solidFill>
                  <a:schemeClr val="tx2"/>
                </a:solidFill>
              </a:rPr>
              <a:t>Taylorpolynomier og funktioner af flere variable.</a:t>
            </a:r>
            <a:endParaRPr lang="da-DK" sz="3000" i="1" dirty="0">
              <a:solidFill>
                <a:schemeClr val="tx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678" y="1355173"/>
            <a:ext cx="3409122" cy="5243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615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2870" y="1322773"/>
                <a:ext cx="6505267" cy="5535227"/>
              </a:xfrm>
            </p:spPr>
            <p:txBody>
              <a:bodyPr>
                <a:normAutofit/>
              </a:bodyPr>
              <a:lstStyle/>
              <a:p>
                <a:pPr marL="514350" indent="-514350">
                  <a:buAutoNum type="arabicParenR"/>
                </a:pPr>
                <a:r>
                  <a:rPr lang="da-DK" dirty="0" smtClean="0"/>
                  <a:t>Åbn Geogebra-filen </a:t>
                </a:r>
                <a:r>
                  <a:rPr lang="da-DK" i="1" dirty="0" smtClean="0"/>
                  <a:t>LineaerAfbildning1</a:t>
                </a:r>
                <a:endParaRPr lang="da-DK" dirty="0" smtClean="0"/>
              </a:p>
              <a:p>
                <a:pPr marL="514350" lvl="0" indent="-514350">
                  <a:buFont typeface="Arial" panose="020B0604020202020204" pitchFamily="34" charset="0"/>
                  <a:buAutoNum type="arabicParenR"/>
                </a:pPr>
                <a:r>
                  <a:rPr lang="da-DK" dirty="0" smtClean="0"/>
                  <a:t>Indstil afbildningsmatricen til</a:t>
                </a:r>
              </a:p>
              <a:p>
                <a:pPr marL="0" lvl="0" indent="0">
                  <a:buNone/>
                </a:pPr>
                <a:r>
                  <a:rPr lang="da-DK" b="1" dirty="0" smtClean="0"/>
                  <a:t>	</a:t>
                </a:r>
                <a14:m>
                  <m:oMath xmlns:m="http://schemas.openxmlformats.org/officeDocument/2006/math">
                    <m:r>
                      <a:rPr lang="da-DK" b="1" i="0" smtClean="0">
                        <a:latin typeface="Cambria Math" panose="02040503050406030204" pitchFamily="18" charset="0"/>
                      </a:rPr>
                      <m:t>𝐅</m:t>
                    </m:r>
                    <m:r>
                      <a:rPr lang="da-DK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da-DK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da-DK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da-DK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da-DK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da-DK" dirty="0"/>
                  <a:t> </a:t>
                </a:r>
              </a:p>
              <a:p>
                <a:pPr marL="0" lvl="0" indent="0">
                  <a:buNone/>
                </a:pPr>
                <a:endParaRPr lang="da-DK" dirty="0" smtClean="0"/>
              </a:p>
              <a:p>
                <a:pPr marL="514350" lvl="0" indent="-514350">
                  <a:buFont typeface="+mj-lt"/>
                  <a:buAutoNum type="arabicParenR" startAt="3"/>
                </a:pPr>
                <a:r>
                  <a:rPr lang="da-DK" dirty="0" smtClean="0"/>
                  <a:t>Forsøg at finde egenværdier og tilhørende egenvektorer. Dvs. flyt rundt på input-vektoren (blå vektor) indtil billedvektoren (rød vektor) er parallel med input-vektoren. </a:t>
                </a:r>
                <a:endParaRPr lang="en-US" dirty="0" smtClean="0"/>
              </a:p>
              <a:p>
                <a:pPr marL="514350" indent="-514350">
                  <a:buAutoNum type="arabicParenR" startAt="3"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2870" y="1322773"/>
                <a:ext cx="6505267" cy="5535227"/>
              </a:xfrm>
              <a:blipFill>
                <a:blip r:embed="rId2"/>
                <a:stretch>
                  <a:fillRect l="-1968" t="-1982" r="-1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25586"/>
          </a:xfrm>
          <a:solidFill>
            <a:srgbClr val="FFFF0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da-DK" dirty="0" smtClean="0"/>
              <a:t>Opvarmning</a:t>
            </a:r>
            <a:endParaRPr lang="da-DK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2561661" y="5765377"/>
                <a:ext cx="1932753" cy="63178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rgbClr val="FF0000"/>
                </a:solidFill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a-DK" b="1" i="1" smtClean="0"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da-DK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da-DK" b="1" i="1" smtClean="0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da-DK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a-DK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da-DK" b="1" i="1" smtClean="0"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en-US" b="1" dirty="0" smtClean="0"/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1661" y="5765377"/>
                <a:ext cx="1932753" cy="6317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4"/>
          <a:srcRect l="9969" t="21935" r="36245" b="32242"/>
          <a:stretch/>
        </p:blipFill>
        <p:spPr>
          <a:xfrm>
            <a:off x="6472843" y="1390998"/>
            <a:ext cx="5009803" cy="2845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092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60465" y="1322773"/>
                <a:ext cx="11682153" cy="553522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da-DK" sz="2600" dirty="0" smtClean="0"/>
                  <a:t>I har eksperimentelt fundet ud af at </a:t>
                </a:r>
                <a14:m>
                  <m:oMath xmlns:m="http://schemas.openxmlformats.org/officeDocument/2006/math">
                    <m:r>
                      <a:rPr lang="da-DK" sz="2600" b="1" i="0" smtClean="0">
                        <a:latin typeface="Cambria Math" panose="02040503050406030204" pitchFamily="18" charset="0"/>
                      </a:rPr>
                      <m:t>𝐅</m:t>
                    </m:r>
                    <m:r>
                      <a:rPr lang="da-DK" sz="2600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da-DK" sz="26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da-DK" sz="2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da-DK" sz="2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da-DK" sz="26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da-DK" sz="2600" dirty="0"/>
                  <a:t> </a:t>
                </a:r>
                <a:r>
                  <a:rPr lang="da-DK" sz="2600" dirty="0" smtClean="0"/>
                  <a:t>har egenværdierne </a:t>
                </a:r>
                <a14:m>
                  <m:oMath xmlns:m="http://schemas.openxmlformats.org/officeDocument/2006/math">
                    <m:r>
                      <a:rPr lang="da-DK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da-DK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da-DK" sz="2600" dirty="0" smtClean="0">
                    <a:solidFill>
                      <a:srgbClr val="FF0000"/>
                    </a:solidFill>
                  </a:rPr>
                  <a:t> </a:t>
                </a:r>
                <a:r>
                  <a:rPr lang="da-DK" sz="2600" dirty="0" smtClean="0"/>
                  <a:t>og </a:t>
                </a:r>
                <a14:m>
                  <m:oMath xmlns:m="http://schemas.openxmlformats.org/officeDocument/2006/math">
                    <m:r>
                      <a:rPr lang="da-DK" sz="2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da-DK" sz="2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endParaRPr lang="da-DK" sz="2600" dirty="0" smtClean="0"/>
              </a:p>
              <a:p>
                <a:pPr marL="0" indent="0">
                  <a:buNone/>
                </a:pPr>
                <a:endParaRPr lang="da-DK" sz="2600" dirty="0"/>
              </a:p>
              <a:p>
                <a:pPr marL="0" indent="0">
                  <a:buNone/>
                </a:pPr>
                <a:endParaRPr lang="da-DK" sz="2600" dirty="0" smtClean="0"/>
              </a:p>
              <a:p>
                <a:pPr marL="0" indent="0">
                  <a:buNone/>
                </a:pPr>
                <a:endParaRPr lang="da-DK" sz="2600" dirty="0"/>
              </a:p>
              <a:p>
                <a:pPr marL="0" indent="0">
                  <a:buNone/>
                </a:pPr>
                <a:endParaRPr lang="da-DK" sz="2600" dirty="0" smtClean="0"/>
              </a:p>
              <a:p>
                <a:pPr marL="0" indent="0">
                  <a:buNone/>
                </a:pPr>
                <a:endParaRPr lang="da-DK" sz="2600" dirty="0"/>
              </a:p>
              <a:p>
                <a:pPr marL="0" indent="0">
                  <a:buNone/>
                </a:pPr>
                <a:endParaRPr lang="da-DK" sz="2600" dirty="0" smtClean="0"/>
              </a:p>
              <a:p>
                <a:pPr marL="0" indent="0">
                  <a:buNone/>
                </a:pPr>
                <a:endParaRPr lang="da-DK" sz="2600" dirty="0"/>
              </a:p>
              <a:p>
                <a:pPr marL="0" indent="0">
                  <a:buNone/>
                </a:pPr>
                <a:endParaRPr lang="da-DK" sz="2600" dirty="0" smtClean="0"/>
              </a:p>
              <a:p>
                <a:pPr marL="0" indent="0">
                  <a:buNone/>
                </a:pPr>
                <a:endParaRPr lang="da-DK" sz="2600" dirty="0" smtClean="0"/>
              </a:p>
              <a:p>
                <a:pPr marL="0" lvl="0" indent="0">
                  <a:buNone/>
                </a:pPr>
                <a:endParaRPr lang="da-DK" sz="26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0465" y="1322773"/>
                <a:ext cx="11682153" cy="5535227"/>
              </a:xfrm>
              <a:blipFill>
                <a:blip r:embed="rId2"/>
                <a:stretch>
                  <a:fillRect l="-9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25586"/>
          </a:xfrm>
          <a:solidFill>
            <a:srgbClr val="FFFF0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da-DK" dirty="0" smtClean="0"/>
              <a:t>Egenværdier og egenvektorer</a:t>
            </a:r>
            <a:endParaRPr lang="da-DK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9777108" y="462025"/>
                <a:ext cx="1932753" cy="63178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rgbClr val="FF0000"/>
                </a:solidFill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a-DK" b="1" i="1" smtClean="0"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da-DK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da-DK" b="1" i="1" smtClean="0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da-DK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a-DK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da-DK" b="1" i="1" smtClean="0"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en-US" b="1" dirty="0" smtClean="0"/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7108" y="462025"/>
                <a:ext cx="1932753" cy="6317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5913121" y="2270613"/>
            <a:ext cx="5127522" cy="3968670"/>
            <a:chOff x="6439594" y="2634250"/>
            <a:chExt cx="5127522" cy="3968670"/>
          </a:xfrm>
        </p:grpSpPr>
        <p:pic>
          <p:nvPicPr>
            <p:cNvPr id="7" name="Content Placeholder 5"/>
            <p:cNvPicPr>
              <a:picLocks noChangeAspect="1"/>
            </p:cNvPicPr>
            <p:nvPr/>
          </p:nvPicPr>
          <p:blipFill rotWithShape="1">
            <a:blip r:embed="rId4"/>
            <a:srcRect l="2283" t="18922" r="42868" b="17399"/>
            <a:stretch/>
          </p:blipFill>
          <p:spPr>
            <a:xfrm>
              <a:off x="6439594" y="2634250"/>
              <a:ext cx="5127522" cy="396867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Content Placeholder 2"/>
                <p:cNvSpPr txBox="1">
                  <a:spLocks/>
                </p:cNvSpPr>
                <p:nvPr/>
              </p:nvSpPr>
              <p:spPr>
                <a:xfrm rot="18955059">
                  <a:off x="8779860" y="3751094"/>
                  <a:ext cx="1932753" cy="505021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accent1"/>
                  </a:solidFill>
                </a:ln>
              </p:spPr>
              <p:txBody>
                <a:bodyPr vert="horz" lIns="91440" tIns="45720" rIns="91440" bIns="45720" rtlCol="0">
                  <a:norm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a-DK" b="1" i="1" smtClean="0">
                            <a:latin typeface="Cambria Math" panose="02040503050406030204" pitchFamily="18" charset="0"/>
                          </a:rPr>
                          <m:t>𝑭</m:t>
                        </m:r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da-DK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da-DK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da-DK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</m:oMath>
                    </m:oMathPara>
                  </a14:m>
                  <a:endParaRPr lang="en-US" b="1" dirty="0" smtClean="0"/>
                </a:p>
              </p:txBody>
            </p:sp>
          </mc:Choice>
          <mc:Fallback xmlns="">
            <p:sp>
              <p:nvSpPr>
                <p:cNvPr id="8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8955059">
                  <a:off x="8779860" y="3751094"/>
                  <a:ext cx="1932753" cy="50502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solidFill>
                    <a:schemeClr val="accent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0"/>
          <p:cNvGrpSpPr/>
          <p:nvPr/>
        </p:nvGrpSpPr>
        <p:grpSpPr>
          <a:xfrm>
            <a:off x="1600778" y="2288858"/>
            <a:ext cx="3498503" cy="3950425"/>
            <a:chOff x="859495" y="2634250"/>
            <a:chExt cx="3498503" cy="3950425"/>
          </a:xfrm>
        </p:grpSpPr>
        <p:pic>
          <p:nvPicPr>
            <p:cNvPr id="9" name="Content Placeholder 7"/>
            <p:cNvPicPr>
              <a:picLocks noChangeAspect="1"/>
            </p:cNvPicPr>
            <p:nvPr/>
          </p:nvPicPr>
          <p:blipFill rotWithShape="1">
            <a:blip r:embed="rId6"/>
            <a:srcRect l="11113" t="20960" r="50764" b="14469"/>
            <a:stretch/>
          </p:blipFill>
          <p:spPr>
            <a:xfrm>
              <a:off x="859495" y="2634250"/>
              <a:ext cx="3498503" cy="3950425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Content Placeholder 2"/>
                <p:cNvSpPr txBox="1">
                  <a:spLocks/>
                </p:cNvSpPr>
                <p:nvPr/>
              </p:nvSpPr>
              <p:spPr>
                <a:xfrm rot="3607260">
                  <a:off x="1351055" y="4058665"/>
                  <a:ext cx="1932753" cy="505021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accent1"/>
                  </a:solidFill>
                </a:ln>
              </p:spPr>
              <p:txBody>
                <a:bodyPr vert="horz" lIns="91440" tIns="45720" rIns="91440" bIns="45720" rtlCol="0">
                  <a:norm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a-DK" b="1" i="1" smtClean="0">
                            <a:latin typeface="Cambria Math" panose="02040503050406030204" pitchFamily="18" charset="0"/>
                          </a:rPr>
                          <m:t>𝑭</m:t>
                        </m:r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da-DK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da-DK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da-DK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</m:oMath>
                    </m:oMathPara>
                  </a14:m>
                  <a:endParaRPr lang="en-US" b="1" dirty="0" smtClean="0"/>
                </a:p>
              </p:txBody>
            </p:sp>
          </mc:Choice>
          <mc:Fallback xmlns="">
            <p:sp>
              <p:nvSpPr>
                <p:cNvPr id="10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3607260">
                  <a:off x="1351055" y="4058665"/>
                  <a:ext cx="1932753" cy="505021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solidFill>
                    <a:schemeClr val="accent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590504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60465" y="1267355"/>
                <a:ext cx="11682153" cy="553522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da-DK" sz="2600" dirty="0" smtClean="0"/>
                  <a:t>Egenvektorer svarende til egenværdien </a:t>
                </a:r>
                <a14:m>
                  <m:oMath xmlns:m="http://schemas.openxmlformats.org/officeDocument/2006/math">
                    <m:r>
                      <a:rPr lang="da-DK" sz="26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da-DK" sz="26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da-DK" sz="2600" dirty="0" smtClean="0"/>
                  <a:t>: alle vektorer parallelle med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da-DK" sz="2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da-DK" sz="2600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da-DK" sz="26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  <m:e>
                            <m:r>
                              <a:rPr lang="da-DK" sz="2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eqArr>
                      </m:e>
                    </m:d>
                  </m:oMath>
                </a14:m>
                <a:endParaRPr lang="da-DK" sz="2600" dirty="0" smtClean="0"/>
              </a:p>
              <a:p>
                <a:pPr marL="0" indent="0">
                  <a:buNone/>
                </a:pPr>
                <a:endParaRPr lang="da-DK" sz="2600" dirty="0"/>
              </a:p>
              <a:p>
                <a:pPr marL="0" indent="0">
                  <a:buNone/>
                </a:pPr>
                <a:endParaRPr lang="da-DK" sz="2600" dirty="0" smtClean="0"/>
              </a:p>
              <a:p>
                <a:pPr marL="0" indent="0">
                  <a:buNone/>
                </a:pPr>
                <a:endParaRPr lang="da-DK" sz="2600" dirty="0"/>
              </a:p>
              <a:p>
                <a:pPr marL="0" indent="0">
                  <a:buNone/>
                </a:pPr>
                <a:endParaRPr lang="da-DK" sz="2600" dirty="0" smtClean="0"/>
              </a:p>
              <a:p>
                <a:pPr marL="0" indent="0">
                  <a:buNone/>
                </a:pPr>
                <a:endParaRPr lang="da-DK" sz="2600" dirty="0"/>
              </a:p>
              <a:p>
                <a:pPr marL="0" indent="0">
                  <a:buNone/>
                </a:pPr>
                <a:endParaRPr lang="da-DK" sz="2600" dirty="0" smtClean="0"/>
              </a:p>
              <a:p>
                <a:pPr marL="0" indent="0">
                  <a:buNone/>
                </a:pPr>
                <a:endParaRPr lang="da-DK" sz="2600" dirty="0"/>
              </a:p>
              <a:p>
                <a:pPr marL="0" indent="0">
                  <a:buNone/>
                </a:pPr>
                <a:endParaRPr lang="da-DK" sz="2600" dirty="0" smtClean="0"/>
              </a:p>
              <a:p>
                <a:pPr marL="0" indent="0">
                  <a:buNone/>
                </a:pPr>
                <a:endParaRPr lang="da-DK" sz="2600" dirty="0" smtClean="0"/>
              </a:p>
              <a:p>
                <a:pPr marL="0" lvl="0" indent="0">
                  <a:buNone/>
                </a:pPr>
                <a:endParaRPr lang="da-DK" sz="26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0465" y="1267355"/>
                <a:ext cx="11682153" cy="5535227"/>
              </a:xfrm>
              <a:blipFill>
                <a:blip r:embed="rId2"/>
                <a:stretch>
                  <a:fillRect l="-9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25586"/>
          </a:xfrm>
          <a:solidFill>
            <a:srgbClr val="FFFF0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da-DK" dirty="0" smtClean="0"/>
              <a:t>Egenværdier og egenvektorer</a:t>
            </a:r>
            <a:endParaRPr lang="da-DK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9777108" y="462025"/>
                <a:ext cx="1932753" cy="63178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rgbClr val="FF0000"/>
                </a:solidFill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a-DK" b="1" i="1" smtClean="0"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da-DK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da-DK" b="1" i="1" smtClean="0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da-DK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a-DK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da-DK" b="1" i="1" smtClean="0"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en-US" b="1" dirty="0" smtClean="0"/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7108" y="462025"/>
                <a:ext cx="1932753" cy="6317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5913121" y="2270613"/>
            <a:ext cx="5127522" cy="3968670"/>
            <a:chOff x="6439594" y="2634250"/>
            <a:chExt cx="5127522" cy="3968670"/>
          </a:xfrm>
        </p:grpSpPr>
        <p:pic>
          <p:nvPicPr>
            <p:cNvPr id="7" name="Content Placeholder 5"/>
            <p:cNvPicPr>
              <a:picLocks noChangeAspect="1"/>
            </p:cNvPicPr>
            <p:nvPr/>
          </p:nvPicPr>
          <p:blipFill rotWithShape="1">
            <a:blip r:embed="rId4"/>
            <a:srcRect l="2283" t="18922" r="42868" b="17399"/>
            <a:stretch/>
          </p:blipFill>
          <p:spPr>
            <a:xfrm>
              <a:off x="6439594" y="2634250"/>
              <a:ext cx="5127522" cy="396867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Content Placeholder 2"/>
                <p:cNvSpPr txBox="1">
                  <a:spLocks/>
                </p:cNvSpPr>
                <p:nvPr/>
              </p:nvSpPr>
              <p:spPr>
                <a:xfrm rot="18955059">
                  <a:off x="8779860" y="3751094"/>
                  <a:ext cx="1932753" cy="505021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accent1"/>
                  </a:solidFill>
                </a:ln>
              </p:spPr>
              <p:txBody>
                <a:bodyPr vert="horz" lIns="91440" tIns="45720" rIns="91440" bIns="45720" rtlCol="0">
                  <a:norm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a-DK" b="1" i="1" smtClean="0">
                            <a:latin typeface="Cambria Math" panose="02040503050406030204" pitchFamily="18" charset="0"/>
                          </a:rPr>
                          <m:t>𝑭</m:t>
                        </m:r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da-DK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da-DK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da-DK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</m:oMath>
                    </m:oMathPara>
                  </a14:m>
                  <a:endParaRPr lang="en-US" b="1" dirty="0" smtClean="0"/>
                </a:p>
              </p:txBody>
            </p:sp>
          </mc:Choice>
          <mc:Fallback xmlns="">
            <p:sp>
              <p:nvSpPr>
                <p:cNvPr id="8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8955059">
                  <a:off x="8779860" y="3751094"/>
                  <a:ext cx="1932753" cy="50502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solidFill>
                    <a:schemeClr val="accent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0"/>
          <p:cNvGrpSpPr/>
          <p:nvPr/>
        </p:nvGrpSpPr>
        <p:grpSpPr>
          <a:xfrm>
            <a:off x="1600778" y="2288858"/>
            <a:ext cx="3498503" cy="3950425"/>
            <a:chOff x="859495" y="2634250"/>
            <a:chExt cx="3498503" cy="3950425"/>
          </a:xfrm>
        </p:grpSpPr>
        <p:pic>
          <p:nvPicPr>
            <p:cNvPr id="9" name="Content Placeholder 7"/>
            <p:cNvPicPr>
              <a:picLocks noChangeAspect="1"/>
            </p:cNvPicPr>
            <p:nvPr/>
          </p:nvPicPr>
          <p:blipFill rotWithShape="1">
            <a:blip r:embed="rId6"/>
            <a:srcRect l="11113" t="20960" r="50764" b="14469"/>
            <a:stretch/>
          </p:blipFill>
          <p:spPr>
            <a:xfrm>
              <a:off x="859495" y="2634250"/>
              <a:ext cx="3498503" cy="3950425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Content Placeholder 2"/>
                <p:cNvSpPr txBox="1">
                  <a:spLocks/>
                </p:cNvSpPr>
                <p:nvPr/>
              </p:nvSpPr>
              <p:spPr>
                <a:xfrm rot="3607260">
                  <a:off x="1351055" y="4058665"/>
                  <a:ext cx="1932753" cy="505021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accent1"/>
                  </a:solidFill>
                </a:ln>
              </p:spPr>
              <p:txBody>
                <a:bodyPr vert="horz" lIns="91440" tIns="45720" rIns="91440" bIns="45720" rtlCol="0">
                  <a:norm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a-DK" b="1" i="1" smtClean="0">
                            <a:latin typeface="Cambria Math" panose="02040503050406030204" pitchFamily="18" charset="0"/>
                          </a:rPr>
                          <m:t>𝑭</m:t>
                        </m:r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da-DK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da-DK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da-DK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</m:oMath>
                    </m:oMathPara>
                  </a14:m>
                  <a:endParaRPr lang="en-US" b="1" dirty="0" smtClean="0"/>
                </a:p>
              </p:txBody>
            </p:sp>
          </mc:Choice>
          <mc:Fallback xmlns="">
            <p:sp>
              <p:nvSpPr>
                <p:cNvPr id="10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3607260">
                  <a:off x="1351055" y="4058665"/>
                  <a:ext cx="1932753" cy="505021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solidFill>
                    <a:schemeClr val="accent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730827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60465" y="1267355"/>
                <a:ext cx="11682153" cy="553522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da-DK" sz="2600" dirty="0" smtClean="0">
                    <a:solidFill>
                      <a:srgbClr val="7030A0"/>
                    </a:solidFill>
                  </a:rPr>
                  <a:t>Egenvektorer svarende til egenværdien </a:t>
                </a:r>
                <a14:m>
                  <m:oMath xmlns:m="http://schemas.openxmlformats.org/officeDocument/2006/math">
                    <m:r>
                      <a:rPr lang="da-DK" sz="2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da-DK" sz="2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da-DK" sz="2600" dirty="0" smtClean="0">
                    <a:solidFill>
                      <a:srgbClr val="7030A0"/>
                    </a:solidFill>
                  </a:rPr>
                  <a:t>: alle vektorer parallelle med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da-DK" sz="26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da-DK" sz="2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da-DK" sz="2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da-DK" sz="2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eqArr>
                      </m:e>
                    </m:d>
                  </m:oMath>
                </a14:m>
                <a:endParaRPr lang="da-DK" sz="2600" dirty="0" smtClean="0"/>
              </a:p>
              <a:p>
                <a:pPr marL="0" indent="0">
                  <a:buNone/>
                </a:pPr>
                <a:endParaRPr lang="da-DK" sz="2600" dirty="0"/>
              </a:p>
              <a:p>
                <a:pPr marL="0" indent="0">
                  <a:buNone/>
                </a:pPr>
                <a:endParaRPr lang="da-DK" sz="2600" dirty="0" smtClean="0"/>
              </a:p>
              <a:p>
                <a:pPr marL="0" indent="0">
                  <a:buNone/>
                </a:pPr>
                <a:endParaRPr lang="da-DK" sz="2600" dirty="0"/>
              </a:p>
              <a:p>
                <a:pPr marL="0" indent="0">
                  <a:buNone/>
                </a:pPr>
                <a:endParaRPr lang="da-DK" sz="2600" dirty="0" smtClean="0"/>
              </a:p>
              <a:p>
                <a:pPr marL="0" indent="0">
                  <a:buNone/>
                </a:pPr>
                <a:endParaRPr lang="da-DK" sz="2600" dirty="0"/>
              </a:p>
              <a:p>
                <a:pPr marL="0" indent="0">
                  <a:buNone/>
                </a:pPr>
                <a:endParaRPr lang="da-DK" sz="2600" dirty="0" smtClean="0"/>
              </a:p>
              <a:p>
                <a:pPr marL="0" indent="0">
                  <a:buNone/>
                </a:pPr>
                <a:endParaRPr lang="da-DK" sz="2600" dirty="0"/>
              </a:p>
              <a:p>
                <a:pPr marL="0" indent="0">
                  <a:buNone/>
                </a:pPr>
                <a:endParaRPr lang="da-DK" sz="2600" dirty="0" smtClean="0"/>
              </a:p>
              <a:p>
                <a:pPr marL="0" indent="0">
                  <a:buNone/>
                </a:pPr>
                <a:endParaRPr lang="da-DK" sz="2600" dirty="0" smtClean="0"/>
              </a:p>
              <a:p>
                <a:pPr marL="0" lvl="0" indent="0">
                  <a:buNone/>
                </a:pPr>
                <a:endParaRPr lang="da-DK" sz="26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0465" y="1267355"/>
                <a:ext cx="11682153" cy="5535227"/>
              </a:xfrm>
              <a:blipFill>
                <a:blip r:embed="rId2"/>
                <a:stretch>
                  <a:fillRect l="-9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25586"/>
          </a:xfrm>
          <a:solidFill>
            <a:srgbClr val="FFFF0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da-DK" dirty="0" smtClean="0"/>
              <a:t>Egenværdier og egenvektorer</a:t>
            </a:r>
            <a:endParaRPr lang="da-DK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9777108" y="462025"/>
                <a:ext cx="1932753" cy="63178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rgbClr val="FF0000"/>
                </a:solidFill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a-DK" b="1" i="1" smtClean="0"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da-DK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da-DK" b="1" i="1" smtClean="0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da-DK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a-DK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da-DK" b="1" i="1" smtClean="0"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en-US" b="1" dirty="0" smtClean="0"/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7108" y="462025"/>
                <a:ext cx="1932753" cy="6317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5913121" y="2270613"/>
            <a:ext cx="5127522" cy="3968670"/>
            <a:chOff x="6439594" y="2634250"/>
            <a:chExt cx="5127522" cy="3968670"/>
          </a:xfrm>
        </p:grpSpPr>
        <p:pic>
          <p:nvPicPr>
            <p:cNvPr id="7" name="Content Placeholder 5"/>
            <p:cNvPicPr>
              <a:picLocks noChangeAspect="1"/>
            </p:cNvPicPr>
            <p:nvPr/>
          </p:nvPicPr>
          <p:blipFill rotWithShape="1">
            <a:blip r:embed="rId4"/>
            <a:srcRect l="2283" t="18922" r="42868" b="17399"/>
            <a:stretch/>
          </p:blipFill>
          <p:spPr>
            <a:xfrm>
              <a:off x="6439594" y="2634250"/>
              <a:ext cx="5127522" cy="396867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Content Placeholder 2"/>
                <p:cNvSpPr txBox="1">
                  <a:spLocks/>
                </p:cNvSpPr>
                <p:nvPr/>
              </p:nvSpPr>
              <p:spPr>
                <a:xfrm rot="18955059">
                  <a:off x="8779860" y="3751094"/>
                  <a:ext cx="1932753" cy="505021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accent1"/>
                  </a:solidFill>
                </a:ln>
              </p:spPr>
              <p:txBody>
                <a:bodyPr vert="horz" lIns="91440" tIns="45720" rIns="91440" bIns="45720" rtlCol="0">
                  <a:norm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a-DK" b="1" i="1" smtClean="0">
                            <a:latin typeface="Cambria Math" panose="02040503050406030204" pitchFamily="18" charset="0"/>
                          </a:rPr>
                          <m:t>𝑭</m:t>
                        </m:r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da-DK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da-DK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da-DK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</m:oMath>
                    </m:oMathPara>
                  </a14:m>
                  <a:endParaRPr lang="en-US" b="1" dirty="0" smtClean="0"/>
                </a:p>
              </p:txBody>
            </p:sp>
          </mc:Choice>
          <mc:Fallback xmlns="">
            <p:sp>
              <p:nvSpPr>
                <p:cNvPr id="8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8955059">
                  <a:off x="8779860" y="3751094"/>
                  <a:ext cx="1932753" cy="50502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solidFill>
                    <a:schemeClr val="accent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0"/>
          <p:cNvGrpSpPr/>
          <p:nvPr/>
        </p:nvGrpSpPr>
        <p:grpSpPr>
          <a:xfrm>
            <a:off x="1600778" y="2288858"/>
            <a:ext cx="3498503" cy="3950425"/>
            <a:chOff x="859495" y="2634250"/>
            <a:chExt cx="3498503" cy="3950425"/>
          </a:xfrm>
        </p:grpSpPr>
        <p:pic>
          <p:nvPicPr>
            <p:cNvPr id="9" name="Content Placeholder 7"/>
            <p:cNvPicPr>
              <a:picLocks noChangeAspect="1"/>
            </p:cNvPicPr>
            <p:nvPr/>
          </p:nvPicPr>
          <p:blipFill rotWithShape="1">
            <a:blip r:embed="rId6"/>
            <a:srcRect l="11113" t="20960" r="50764" b="14469"/>
            <a:stretch/>
          </p:blipFill>
          <p:spPr>
            <a:xfrm>
              <a:off x="859495" y="2634250"/>
              <a:ext cx="3498503" cy="3950425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Content Placeholder 2"/>
                <p:cNvSpPr txBox="1">
                  <a:spLocks/>
                </p:cNvSpPr>
                <p:nvPr/>
              </p:nvSpPr>
              <p:spPr>
                <a:xfrm rot="3607260">
                  <a:off x="1351055" y="4058665"/>
                  <a:ext cx="1932753" cy="505021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accent1"/>
                  </a:solidFill>
                </a:ln>
              </p:spPr>
              <p:txBody>
                <a:bodyPr vert="horz" lIns="91440" tIns="45720" rIns="91440" bIns="45720" rtlCol="0">
                  <a:norm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a-DK" b="1" i="1" smtClean="0">
                            <a:latin typeface="Cambria Math" panose="02040503050406030204" pitchFamily="18" charset="0"/>
                          </a:rPr>
                          <m:t>𝑭</m:t>
                        </m:r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da-DK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da-DK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da-DK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</m:oMath>
                    </m:oMathPara>
                  </a14:m>
                  <a:endParaRPr lang="en-US" b="1" dirty="0" smtClean="0"/>
                </a:p>
              </p:txBody>
            </p:sp>
          </mc:Choice>
          <mc:Fallback xmlns="">
            <p:sp>
              <p:nvSpPr>
                <p:cNvPr id="10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3607260">
                  <a:off x="1351055" y="4058665"/>
                  <a:ext cx="1932753" cy="505021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solidFill>
                    <a:schemeClr val="accent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628435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0465" y="1267355"/>
            <a:ext cx="11682153" cy="55352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2600" dirty="0" smtClean="0"/>
              <a:t>Hvordan finder man egenværdierne og egenvektorerne ”analytisk”, dvs. med matematik, uden at prøve sig frem?</a:t>
            </a:r>
          </a:p>
          <a:p>
            <a:pPr marL="0" indent="0">
              <a:buNone/>
            </a:pPr>
            <a:endParaRPr lang="da-DK" sz="2600" dirty="0"/>
          </a:p>
          <a:p>
            <a:pPr marL="0" indent="0">
              <a:buNone/>
            </a:pPr>
            <a:endParaRPr lang="da-DK" sz="2600" dirty="0" smtClean="0"/>
          </a:p>
          <a:p>
            <a:pPr marL="0" indent="0">
              <a:buNone/>
            </a:pPr>
            <a:endParaRPr lang="da-DK" sz="2600" dirty="0"/>
          </a:p>
          <a:p>
            <a:pPr marL="0" indent="0">
              <a:buNone/>
            </a:pPr>
            <a:endParaRPr lang="da-DK" sz="2600" dirty="0" smtClean="0"/>
          </a:p>
          <a:p>
            <a:pPr marL="0" indent="0">
              <a:buNone/>
            </a:pPr>
            <a:endParaRPr lang="da-DK" sz="2600" dirty="0"/>
          </a:p>
          <a:p>
            <a:pPr marL="0" indent="0">
              <a:buNone/>
            </a:pPr>
            <a:endParaRPr lang="da-DK" sz="2600" dirty="0" smtClean="0"/>
          </a:p>
          <a:p>
            <a:pPr marL="0" indent="0">
              <a:buNone/>
            </a:pPr>
            <a:endParaRPr lang="da-DK" sz="2600" dirty="0"/>
          </a:p>
          <a:p>
            <a:pPr marL="0" indent="0">
              <a:buNone/>
            </a:pPr>
            <a:endParaRPr lang="da-DK" sz="2600" dirty="0" smtClean="0"/>
          </a:p>
          <a:p>
            <a:pPr marL="0" indent="0">
              <a:buNone/>
            </a:pPr>
            <a:endParaRPr lang="da-DK" sz="2600" dirty="0" smtClean="0"/>
          </a:p>
          <a:p>
            <a:pPr marL="0" lvl="0" indent="0">
              <a:buNone/>
            </a:pPr>
            <a:endParaRPr lang="da-DK" sz="2600" dirty="0" smtClean="0"/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25586"/>
          </a:xfrm>
          <a:solidFill>
            <a:srgbClr val="FFFF0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da-DK" dirty="0" smtClean="0"/>
              <a:t>Egenværdier og egenvektorer</a:t>
            </a:r>
            <a:endParaRPr lang="da-DK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9777108" y="462025"/>
                <a:ext cx="1932753" cy="63178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rgbClr val="FF0000"/>
                </a:solidFill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a-DK" b="1" i="1" smtClean="0"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da-DK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da-DK" b="1" i="1" smtClean="0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da-DK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a-DK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da-DK" b="1" i="1" smtClean="0"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en-US" b="1" dirty="0" smtClean="0"/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7108" y="462025"/>
                <a:ext cx="1932753" cy="6317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5913121" y="2270613"/>
            <a:ext cx="5127522" cy="3968670"/>
            <a:chOff x="6439594" y="2634250"/>
            <a:chExt cx="5127522" cy="3968670"/>
          </a:xfrm>
        </p:grpSpPr>
        <p:pic>
          <p:nvPicPr>
            <p:cNvPr id="7" name="Content Placeholder 5"/>
            <p:cNvPicPr>
              <a:picLocks noChangeAspect="1"/>
            </p:cNvPicPr>
            <p:nvPr/>
          </p:nvPicPr>
          <p:blipFill rotWithShape="1">
            <a:blip r:embed="rId3"/>
            <a:srcRect l="2283" t="18922" r="42868" b="17399"/>
            <a:stretch/>
          </p:blipFill>
          <p:spPr>
            <a:xfrm>
              <a:off x="6439594" y="2634250"/>
              <a:ext cx="5127522" cy="396867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Content Placeholder 2"/>
                <p:cNvSpPr txBox="1">
                  <a:spLocks/>
                </p:cNvSpPr>
                <p:nvPr/>
              </p:nvSpPr>
              <p:spPr>
                <a:xfrm rot="18955059">
                  <a:off x="8779860" y="3751094"/>
                  <a:ext cx="1932753" cy="505021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accent1"/>
                  </a:solidFill>
                </a:ln>
              </p:spPr>
              <p:txBody>
                <a:bodyPr vert="horz" lIns="91440" tIns="45720" rIns="91440" bIns="45720" rtlCol="0">
                  <a:norm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a-DK" b="1" i="1" smtClean="0">
                            <a:latin typeface="Cambria Math" panose="02040503050406030204" pitchFamily="18" charset="0"/>
                          </a:rPr>
                          <m:t>𝑭</m:t>
                        </m:r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da-DK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da-DK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da-DK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</m:oMath>
                    </m:oMathPara>
                  </a14:m>
                  <a:endParaRPr lang="en-US" b="1" dirty="0" smtClean="0"/>
                </a:p>
              </p:txBody>
            </p:sp>
          </mc:Choice>
          <mc:Fallback xmlns="">
            <p:sp>
              <p:nvSpPr>
                <p:cNvPr id="8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8955059">
                  <a:off x="8779860" y="3751094"/>
                  <a:ext cx="1932753" cy="50502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solidFill>
                    <a:schemeClr val="accent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0"/>
          <p:cNvGrpSpPr/>
          <p:nvPr/>
        </p:nvGrpSpPr>
        <p:grpSpPr>
          <a:xfrm>
            <a:off x="1600778" y="2288858"/>
            <a:ext cx="3498503" cy="3950425"/>
            <a:chOff x="859495" y="2634250"/>
            <a:chExt cx="3498503" cy="3950425"/>
          </a:xfrm>
        </p:grpSpPr>
        <p:pic>
          <p:nvPicPr>
            <p:cNvPr id="9" name="Content Placeholder 7"/>
            <p:cNvPicPr>
              <a:picLocks noChangeAspect="1"/>
            </p:cNvPicPr>
            <p:nvPr/>
          </p:nvPicPr>
          <p:blipFill rotWithShape="1">
            <a:blip r:embed="rId5"/>
            <a:srcRect l="11113" t="20960" r="50764" b="14469"/>
            <a:stretch/>
          </p:blipFill>
          <p:spPr>
            <a:xfrm>
              <a:off x="859495" y="2634250"/>
              <a:ext cx="3498503" cy="3950425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Content Placeholder 2"/>
                <p:cNvSpPr txBox="1">
                  <a:spLocks/>
                </p:cNvSpPr>
                <p:nvPr/>
              </p:nvSpPr>
              <p:spPr>
                <a:xfrm rot="3607260">
                  <a:off x="1351055" y="4058665"/>
                  <a:ext cx="1932753" cy="505021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accent1"/>
                  </a:solidFill>
                </a:ln>
              </p:spPr>
              <p:txBody>
                <a:bodyPr vert="horz" lIns="91440" tIns="45720" rIns="91440" bIns="45720" rtlCol="0">
                  <a:norm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a-DK" b="1" i="1" smtClean="0">
                            <a:latin typeface="Cambria Math" panose="02040503050406030204" pitchFamily="18" charset="0"/>
                          </a:rPr>
                          <m:t>𝑭</m:t>
                        </m:r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da-DK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da-DK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da-DK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</m:oMath>
                    </m:oMathPara>
                  </a14:m>
                  <a:endParaRPr lang="en-US" b="1" dirty="0" smtClean="0"/>
                </a:p>
              </p:txBody>
            </p:sp>
          </mc:Choice>
          <mc:Fallback xmlns="">
            <p:sp>
              <p:nvSpPr>
                <p:cNvPr id="10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3607260">
                  <a:off x="1351055" y="4058665"/>
                  <a:ext cx="1932753" cy="505021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solidFill>
                    <a:schemeClr val="accent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935960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86938" y="1267355"/>
                <a:ext cx="11039302" cy="5535227"/>
              </a:xfrm>
            </p:spPr>
            <p:txBody>
              <a:bodyPr>
                <a:normAutofit lnSpcReduction="10000"/>
              </a:bodyPr>
              <a:lstStyle/>
              <a:p>
                <a:pPr marL="0" lvl="0" indent="0">
                  <a:buNone/>
                </a:pPr>
                <a14:m>
                  <m:oMath xmlns:m="http://schemas.openxmlformats.org/officeDocument/2006/math">
                    <m:r>
                      <a:rPr lang="da-DK" sz="2600" b="1" smtClean="0">
                        <a:latin typeface="Cambria Math" panose="02040503050406030204" pitchFamily="18" charset="0"/>
                      </a:rPr>
                      <m:t>𝐅</m:t>
                    </m:r>
                    <m:r>
                      <a:rPr lang="da-DK" sz="26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da-DK" sz="2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da-DK" sz="26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da-DK" sz="2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da-DK" sz="2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da-DK" sz="26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da-DK" sz="2600" dirty="0" smtClean="0"/>
                  <a:t>. Antag at tallet </a:t>
                </a:r>
                <a14:m>
                  <m:oMath xmlns:m="http://schemas.openxmlformats.org/officeDocument/2006/math">
                    <m:r>
                      <a:rPr lang="da-DK" sz="26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da-DK" sz="2600" dirty="0" smtClean="0"/>
                  <a:t> er en egenværdi med egenvektor  </a:t>
                </a:r>
                <a14:m>
                  <m:oMath xmlns:m="http://schemas.openxmlformats.org/officeDocument/2006/math">
                    <m:r>
                      <a:rPr lang="da-DK" sz="26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da-DK" sz="2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da-DK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da-DK" sz="2600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da-DK" sz="2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e>
                            <m:r>
                              <a:rPr lang="da-DK" sz="26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eqArr>
                      </m:e>
                    </m:d>
                  </m:oMath>
                </a14:m>
                <a:r>
                  <a:rPr lang="da-DK" sz="2600" dirty="0" smtClean="0"/>
                  <a:t>:</a:t>
                </a:r>
              </a:p>
              <a:p>
                <a:pPr marL="0" lvl="0" indent="0">
                  <a:buNone/>
                </a:pPr>
                <a:endParaRPr lang="da-DK" sz="1000" dirty="0" smtClean="0"/>
              </a:p>
              <a:p>
                <a:pPr marL="0" lvl="0" indent="0">
                  <a:buNone/>
                </a:pP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da-DK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da-DK" sz="26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da-DK" sz="2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da-DK" sz="2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da-DK" sz="26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da-DK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da-DK" sz="26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da-DK" sz="2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e>
                            <m:r>
                              <a:rPr lang="da-DK" sz="26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eqArr>
                      </m:e>
                    </m:d>
                    <m:r>
                      <a:rPr lang="da-DK" sz="2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a-DK" sz="2600" b="0" i="1" smtClean="0">
                        <a:latin typeface="Cambria Math" panose="02040503050406030204" pitchFamily="18" charset="0"/>
                      </a:rPr>
                      <m:t>𝑘</m:t>
                    </m:r>
                    <m:d>
                      <m:dPr>
                        <m:begChr m:val="["/>
                        <m:endChr m:val="]"/>
                        <m:ctrlPr>
                          <a:rPr lang="da-DK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da-DK" sz="26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da-DK" sz="2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e>
                            <m:r>
                              <a:rPr lang="da-DK" sz="26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eqArr>
                      </m:e>
                    </m:d>
                  </m:oMath>
                </a14:m>
                <a:r>
                  <a:rPr lang="da-DK" sz="2600" dirty="0" smtClean="0"/>
                  <a:t> </a:t>
                </a:r>
              </a:p>
              <a:p>
                <a:pPr marL="0" lvl="0" indent="0">
                  <a:buNone/>
                </a:pPr>
                <a:endParaRPr lang="da-DK" sz="1000" dirty="0" smtClean="0"/>
              </a:p>
              <a:p>
                <a:pPr marL="0" lvl="0" indent="0">
                  <a:buNone/>
                </a:pP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da-DK" sz="2600" b="0" i="1" smtClean="0"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a:rPr lang="da-DK" sz="2600" i="1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da-DK" sz="26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da-DK" sz="26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da-DK" sz="26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da-DK" sz="26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da-DK" sz="2600" i="1">
                              <a:latin typeface="Cambria Math" panose="02040503050406030204" pitchFamily="18" charset="0"/>
                            </a:rPr>
                            <m:t>𝑘𝑥</m:t>
                          </m:r>
                        </m:e>
                      </m:mr>
                      <m:mr>
                        <m:e>
                          <m:r>
                            <a:rPr lang="da-DK" sz="2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da-DK" sz="2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da-DK" sz="2600" b="0" i="1" smtClean="0">
                              <a:latin typeface="Cambria Math" panose="02040503050406030204" pitchFamily="18" charset="0"/>
                            </a:rPr>
                            <m:t>+3</m:t>
                          </m:r>
                          <m:r>
                            <a:rPr lang="da-DK" sz="2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da-DK" sz="2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da-DK" sz="2600" b="0" i="1" smtClean="0">
                              <a:latin typeface="Cambria Math" panose="02040503050406030204" pitchFamily="18" charset="0"/>
                            </a:rPr>
                            <m:t>𝑘𝑦</m:t>
                          </m:r>
                        </m:e>
                      </m:mr>
                    </m:m>
                  </m:oMath>
                </a14:m>
                <a:r>
                  <a:rPr lang="da-DK" sz="2600" b="0" dirty="0" smtClean="0"/>
                  <a:t> </a:t>
                </a:r>
              </a:p>
              <a:p>
                <a:pPr marL="0" lvl="0" indent="0">
                  <a:buNone/>
                </a:pPr>
                <a:endParaRPr lang="da-DK" sz="1000" dirty="0"/>
              </a:p>
              <a:p>
                <a:pPr marL="0" lvl="0" indent="0">
                  <a:buNone/>
                </a:pP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da-DK" sz="2600" i="1"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da-DK" sz="2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da-DK" sz="2600" i="1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da-DK" sz="2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da-DK" sz="2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da-DK" sz="2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da-DK" sz="26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da-DK" sz="26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da-DK" sz="26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da-DK" sz="2600" i="1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mr>
                      <m:mr>
                        <m:e>
                          <m:r>
                            <a:rPr lang="da-DK" sz="26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da-DK" sz="26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da-DK" sz="2600" i="1">
                              <a:latin typeface="Cambria Math" panose="02040503050406030204" pitchFamily="18" charset="0"/>
                            </a:rPr>
                            <m:t>+(3−</m:t>
                          </m:r>
                          <m:r>
                            <a:rPr lang="da-DK" sz="2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da-DK" sz="2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da-DK" sz="26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da-DK" sz="2600" i="1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mr>
                    </m:m>
                  </m:oMath>
                </a14:m>
                <a:r>
                  <a:rPr lang="da-DK" sz="2600" dirty="0" smtClean="0"/>
                  <a:t> </a:t>
                </a:r>
                <a:endParaRPr lang="da-DK" sz="2600" dirty="0"/>
              </a:p>
              <a:p>
                <a:pPr marL="0" lvl="0" indent="0">
                  <a:buNone/>
                </a:pPr>
                <a:endParaRPr lang="da-DK" sz="2600" b="0" dirty="0" smtClean="0"/>
              </a:p>
              <a:p>
                <a:pPr marL="0" lvl="0" indent="0">
                  <a:buNone/>
                </a:pPr>
                <a:r>
                  <a:rPr lang="da-DK" sz="2600" dirty="0" smtClean="0"/>
                  <a:t>Kan der være andre løsninger? </a:t>
                </a:r>
              </a:p>
              <a:p>
                <a:pPr marL="0" lvl="0" indent="0">
                  <a:buNone/>
                </a:pPr>
                <a:r>
                  <a:rPr lang="da-DK" sz="2600" dirty="0" smtClean="0"/>
                  <a:t>Så skal determinanten af systemets matrix være nul!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a-DK" sz="2600" b="0" i="0" smtClean="0">
                        <a:latin typeface="Cambria Math" panose="02040503050406030204" pitchFamily="18" charset="0"/>
                      </a:rPr>
                      <m:t>det</m:t>
                    </m:r>
                    <m:d>
                      <m:dPr>
                        <m:begChr m:val="["/>
                        <m:endChr m:val="]"/>
                        <m:ctrlPr>
                          <a:rPr lang="da-DK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da-DK" sz="26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da-DK" sz="26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da-DK" sz="26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e>
                              <m:r>
                                <a:rPr lang="da-DK" sz="2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da-DK" sz="2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da-DK" sz="26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da-DK" sz="26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da-DK" sz="26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mr>
                        </m:m>
                      </m:e>
                    </m:d>
                    <m:r>
                      <a:rPr lang="da-DK" sz="26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da-DK" sz="26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86938" y="1267355"/>
                <a:ext cx="11039302" cy="5535227"/>
              </a:xfrm>
              <a:blipFill>
                <a:blip r:embed="rId2"/>
                <a:stretch>
                  <a:fillRect l="-994" t="-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25586"/>
          </a:xfrm>
          <a:solidFill>
            <a:srgbClr val="FFFF0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da-DK" dirty="0" smtClean="0"/>
              <a:t>Egenværdier og egenvektorer</a:t>
            </a:r>
            <a:endParaRPr lang="da-DK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9777108" y="462025"/>
                <a:ext cx="1932753" cy="63178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rgbClr val="FF0000"/>
                </a:solidFill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a-DK" b="1" i="1" smtClean="0"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da-DK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da-DK" b="1" i="1" smtClean="0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da-DK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a-DK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da-DK" b="1" i="1" smtClean="0"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en-US" b="1" dirty="0" smtClean="0"/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7108" y="462025"/>
                <a:ext cx="1932753" cy="6317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/>
              <p:cNvSpPr txBox="1">
                <a:spLocks/>
              </p:cNvSpPr>
              <p:nvPr/>
            </p:nvSpPr>
            <p:spPr>
              <a:xfrm>
                <a:off x="4160477" y="4227691"/>
                <a:ext cx="6114054" cy="466229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rgbClr val="FF0000"/>
                </a:solidFill>
              </a:ln>
            </p:spPr>
            <p:txBody>
              <a:bodyPr vert="horz" lIns="91440" tIns="45720" rIns="91440" bIns="45720" rtlCol="0">
                <a:normAutofit fontScale="85000"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da-DK" dirty="0" smtClean="0"/>
                  <a:t>Oplagt (men ubrugelig) løsning: </a:t>
                </a:r>
                <a14:m>
                  <m:oMath xmlns:m="http://schemas.openxmlformats.org/officeDocument/2006/math">
                    <m:r>
                      <a:rPr lang="da-DK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da-DK" b="0" i="1" smtClean="0">
                        <a:latin typeface="Cambria Math" panose="02040503050406030204" pitchFamily="18" charset="0"/>
                      </a:rPr>
                      <m:t>=0 </m:t>
                    </m:r>
                    <m:r>
                      <m:rPr>
                        <m:sty m:val="p"/>
                      </m:rPr>
                      <a:rPr lang="da-DK" b="0" i="0" smtClean="0">
                        <a:latin typeface="Cambria Math" panose="02040503050406030204" pitchFamily="18" charset="0"/>
                      </a:rPr>
                      <m:t>og</m:t>
                    </m:r>
                    <m:r>
                      <a:rPr lang="da-DK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a-DK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da-DK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12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0477" y="4227691"/>
                <a:ext cx="6114054" cy="466229"/>
              </a:xfrm>
              <a:prstGeom prst="rect">
                <a:avLst/>
              </a:prstGeom>
              <a:blipFill>
                <a:blip r:embed="rId4"/>
                <a:stretch>
                  <a:fillRect l="-995" t="-23077" b="-12821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1951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86938" y="1267355"/>
                <a:ext cx="10618124" cy="5535227"/>
              </a:xfrm>
            </p:spPr>
            <p:txBody>
              <a:bodyPr>
                <a:normAutofit/>
              </a:bodyPr>
              <a:lstStyle/>
              <a:p>
                <a:pPr marL="0" lvl="0" indent="0">
                  <a:buNone/>
                </a:pPr>
                <a:endParaRPr lang="da-DK" sz="1000" dirty="0" smtClean="0"/>
              </a:p>
              <a:p>
                <a:pPr marL="0" lvl="0" indent="0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a-DK" sz="2600" b="0" i="0" smtClean="0">
                        <a:latin typeface="Cambria Math" panose="02040503050406030204" pitchFamily="18" charset="0"/>
                      </a:rPr>
                      <m:t>det</m:t>
                    </m:r>
                    <m:d>
                      <m:dPr>
                        <m:begChr m:val="["/>
                        <m:endChr m:val="]"/>
                        <m:ctrlPr>
                          <a:rPr lang="da-DK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da-DK" sz="26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da-DK" sz="26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da-DK" sz="26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e>
                              <m:r>
                                <a:rPr lang="da-DK" sz="2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da-DK" sz="2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da-DK" sz="26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da-DK" sz="26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da-DK" sz="26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mr>
                        </m:m>
                      </m:e>
                    </m:d>
                    <m:r>
                      <a:rPr lang="da-DK" sz="2600" b="0" i="1" smtClean="0">
                        <a:latin typeface="Cambria Math" panose="02040503050406030204" pitchFamily="18" charset="0"/>
                      </a:rPr>
                      <m:t>=0 </m:t>
                    </m:r>
                  </m:oMath>
                </a14:m>
                <a:r>
                  <a:rPr lang="da-DK" sz="2600" dirty="0" smtClean="0"/>
                  <a:t> </a:t>
                </a:r>
              </a:p>
              <a:p>
                <a:pPr marL="0" lvl="0" indent="0">
                  <a:buNone/>
                </a:pPr>
                <a:endParaRPr lang="da-DK" sz="2600" dirty="0" smtClean="0"/>
              </a:p>
              <a:p>
                <a:pPr marL="0" lvl="0" indent="0">
                  <a:buNone/>
                </a:pPr>
                <a14:m>
                  <m:oMath xmlns:m="http://schemas.openxmlformats.org/officeDocument/2006/math">
                    <m:d>
                      <m:dPr>
                        <m:ctrlPr>
                          <a:rPr lang="da-DK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a-DK" sz="2600" b="0" i="1" smtClean="0">
                            <a:latin typeface="Cambria Math" panose="02040503050406030204" pitchFamily="18" charset="0"/>
                          </a:rPr>
                          <m:t>4−</m:t>
                        </m:r>
                        <m:r>
                          <a:rPr lang="da-DK" sz="2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d>
                      <m:dPr>
                        <m:ctrlPr>
                          <a:rPr lang="da-DK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a-DK" sz="2600" b="0" i="1" smtClean="0">
                            <a:latin typeface="Cambria Math" panose="02040503050406030204" pitchFamily="18" charset="0"/>
                          </a:rPr>
                          <m:t>3−</m:t>
                        </m:r>
                        <m:r>
                          <a:rPr lang="da-DK" sz="2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da-DK" sz="2600" b="0" i="1" smtClean="0">
                        <a:latin typeface="Cambria Math" panose="02040503050406030204" pitchFamily="18" charset="0"/>
                      </a:rPr>
                      <m:t>−2⋅1=0</m:t>
                    </m:r>
                  </m:oMath>
                </a14:m>
                <a:r>
                  <a:rPr lang="da-DK" sz="2600" dirty="0" smtClean="0"/>
                  <a:t> </a:t>
                </a:r>
              </a:p>
              <a:p>
                <a:pPr marL="0" lvl="0" indent="0">
                  <a:buNone/>
                </a:pPr>
                <a:endParaRPr lang="da-DK" sz="2600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da-DK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a-DK" sz="2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da-DK" sz="2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da-DK" sz="2600" b="0" i="1" smtClean="0">
                        <a:latin typeface="Cambria Math" panose="02040503050406030204" pitchFamily="18" charset="0"/>
                      </a:rPr>
                      <m:t>−7</m:t>
                    </m:r>
                    <m:r>
                      <a:rPr lang="da-DK" sz="26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da-DK" sz="2600" b="0" i="1" smtClean="0">
                        <a:latin typeface="Cambria Math" panose="02040503050406030204" pitchFamily="18" charset="0"/>
                      </a:rPr>
                      <m:t>+10=0</m:t>
                    </m:r>
                  </m:oMath>
                </a14:m>
                <a:r>
                  <a:rPr lang="da-DK" sz="2600" dirty="0" smtClean="0"/>
                  <a:t> </a:t>
                </a:r>
              </a:p>
              <a:p>
                <a:pPr marL="0" indent="0">
                  <a:buNone/>
                </a:pPr>
                <a:endParaRPr lang="da-DK" sz="2600" dirty="0"/>
              </a:p>
              <a:p>
                <a:pPr marL="0" lvl="0" indent="0">
                  <a:buNone/>
                </a:pPr>
                <a14:m>
                  <m:oMath xmlns:m="http://schemas.openxmlformats.org/officeDocument/2006/math">
                    <m:r>
                      <a:rPr lang="da-DK" sz="2600" b="1" i="1" smtClean="0">
                        <a:latin typeface="Cambria Math" panose="02040503050406030204" pitchFamily="18" charset="0"/>
                      </a:rPr>
                      <m:t>𝒌</m:t>
                    </m:r>
                    <m:r>
                      <a:rPr lang="da-DK" sz="26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da-DK" sz="2600" b="1" i="1" smtClean="0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da-DK" sz="2600" b="1" dirty="0" smtClean="0"/>
                  <a:t> eller </a:t>
                </a:r>
                <a14:m>
                  <m:oMath xmlns:m="http://schemas.openxmlformats.org/officeDocument/2006/math">
                    <m:r>
                      <a:rPr lang="da-DK" sz="2600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da-DK" sz="26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da-DK" sz="2600" b="1" i="1" smtClean="0"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da-DK" sz="2600" dirty="0" smtClean="0"/>
                  <a:t> </a:t>
                </a:r>
                <a:r>
                  <a:rPr lang="da-DK" sz="2600" dirty="0" smtClean="0">
                    <a:sym typeface="Wingdings" panose="05000000000000000000" pitchFamily="2" charset="2"/>
                  </a:rPr>
                  <a:t></a:t>
                </a:r>
                <a:endParaRPr lang="da-DK" sz="2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86938" y="1267355"/>
                <a:ext cx="10618124" cy="5535227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25586"/>
          </a:xfrm>
          <a:solidFill>
            <a:srgbClr val="FFFF0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da-DK" dirty="0" smtClean="0"/>
              <a:t>Egenværdier og egenvektorer</a:t>
            </a:r>
            <a:endParaRPr lang="da-DK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9777108" y="462025"/>
                <a:ext cx="1932753" cy="63178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rgbClr val="FF0000"/>
                </a:solidFill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a-DK" b="1" i="1" smtClean="0"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da-DK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da-DK" b="1" i="1" smtClean="0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da-DK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a-DK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da-DK" b="1" i="1" smtClean="0"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en-US" b="1" dirty="0" smtClean="0"/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7108" y="462025"/>
                <a:ext cx="1932753" cy="6317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ontent Placeholder 2"/>
          <p:cNvSpPr txBox="1">
            <a:spLocks/>
          </p:cNvSpPr>
          <p:nvPr/>
        </p:nvSpPr>
        <p:spPr>
          <a:xfrm>
            <a:off x="4060723" y="3705195"/>
            <a:ext cx="4905937" cy="4662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a-DK" dirty="0" smtClean="0"/>
              <a:t>AHA! En andengradsligning…</a:t>
            </a:r>
            <a:endParaRPr lang="en-US" dirty="0" smtClean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060723" y="4707544"/>
            <a:ext cx="4905937" cy="4662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a-DK" dirty="0" smtClean="0"/>
              <a:t>Så mangler vi bare egenvektorerne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06397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08991" y="1398104"/>
                <a:ext cx="4962940" cy="5404478"/>
              </a:xfrm>
              <a:ln>
                <a:solidFill>
                  <a:schemeClr val="accent1"/>
                </a:solidFill>
              </a:ln>
            </p:spPr>
            <p:txBody>
              <a:bodyPr>
                <a:normAutofit/>
              </a:bodyPr>
              <a:lstStyle/>
              <a:p>
                <a:pPr marL="0" lvl="0" indent="0">
                  <a:buNone/>
                </a:pPr>
                <a:r>
                  <a:rPr lang="da-DK" sz="2600" b="0" dirty="0" smtClean="0"/>
                  <a:t>Egen</a:t>
                </a:r>
                <a:r>
                  <a:rPr lang="da-DK" sz="2600" b="0" u="sng" dirty="0" smtClean="0"/>
                  <a:t>værdierne</a:t>
                </a:r>
                <a:r>
                  <a:rPr lang="da-DK" sz="2600" b="0" dirty="0" smtClean="0"/>
                  <a:t> er </a:t>
                </a:r>
                <a14:m>
                  <m:oMath xmlns:m="http://schemas.openxmlformats.org/officeDocument/2006/math">
                    <m:r>
                      <a:rPr lang="da-DK" sz="26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da-DK" sz="2600" b="0" i="1" smtClean="0">
                        <a:latin typeface="Cambria Math" panose="02040503050406030204" pitchFamily="18" charset="0"/>
                      </a:rPr>
                      <m:t>=2  </m:t>
                    </m:r>
                    <m:r>
                      <m:rPr>
                        <m:sty m:val="p"/>
                      </m:rPr>
                      <a:rPr lang="da-DK" sz="2600" b="0" i="0" smtClean="0">
                        <a:latin typeface="Cambria Math" panose="02040503050406030204" pitchFamily="18" charset="0"/>
                      </a:rPr>
                      <m:t>og</m:t>
                    </m:r>
                    <m:r>
                      <a:rPr lang="da-DK" sz="2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a-DK" sz="26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da-DK" sz="2600" b="0" i="1" smtClean="0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da-DK" sz="2600" dirty="0" smtClean="0"/>
                  <a:t>. </a:t>
                </a:r>
              </a:p>
              <a:p>
                <a:pPr marL="0" lvl="0" indent="0">
                  <a:buNone/>
                </a:pPr>
                <a:endParaRPr lang="da-DK" sz="2600" dirty="0" smtClean="0"/>
              </a:p>
              <a:p>
                <a:pPr marL="0" lvl="0" indent="0">
                  <a:buNone/>
                </a:pPr>
                <a:r>
                  <a:rPr lang="da-DK" sz="2600" dirty="0" smtClean="0"/>
                  <a:t>Egen</a:t>
                </a:r>
                <a:r>
                  <a:rPr lang="da-DK" sz="2600" u="sng" dirty="0" smtClean="0"/>
                  <a:t>vektorer</a:t>
                </a:r>
                <a:r>
                  <a:rPr lang="da-DK" sz="2600" dirty="0" smtClean="0"/>
                  <a:t> til </a:t>
                </a:r>
                <a14:m>
                  <m:oMath xmlns:m="http://schemas.openxmlformats.org/officeDocument/2006/math">
                    <m:r>
                      <a:rPr lang="da-DK" sz="26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da-DK" sz="2600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da-DK" sz="2600" dirty="0" smtClean="0"/>
                  <a:t>:</a:t>
                </a:r>
              </a:p>
              <a:p>
                <a:pPr marL="0" lvl="0" indent="0">
                  <a:buNone/>
                </a:pPr>
                <a:endParaRPr lang="da-DK" sz="1000" i="1" dirty="0" smtClean="0">
                  <a:latin typeface="Cambria Math" panose="02040503050406030204" pitchFamily="18" charset="0"/>
                </a:endParaRPr>
              </a:p>
              <a:p>
                <a:pPr marL="0" lvl="0" indent="0">
                  <a:buNone/>
                </a:pP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da-DK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da-DK" sz="26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da-DK" sz="2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da-DK" sz="2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da-DK" sz="26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da-DK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da-DK" sz="26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da-DK" sz="2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e>
                            <m:r>
                              <a:rPr lang="da-DK" sz="26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eqArr>
                      </m:e>
                    </m:d>
                    <m:r>
                      <a:rPr lang="da-DK" sz="2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da-DK" sz="2600" b="0" i="1" smtClean="0">
                        <a:latin typeface="Cambria Math" panose="02040503050406030204" pitchFamily="18" charset="0"/>
                      </a:rPr>
                      <m:t>2</m:t>
                    </m:r>
                    <m:d>
                      <m:dPr>
                        <m:begChr m:val="["/>
                        <m:endChr m:val="]"/>
                        <m:ctrlPr>
                          <a:rPr lang="da-DK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da-DK" sz="26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da-DK" sz="2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e>
                            <m:r>
                              <a:rPr lang="da-DK" sz="26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eqArr>
                      </m:e>
                    </m:d>
                  </m:oMath>
                </a14:m>
                <a:r>
                  <a:rPr lang="da-DK" sz="2600" dirty="0" smtClean="0"/>
                  <a:t> </a:t>
                </a:r>
              </a:p>
              <a:p>
                <a:pPr marL="0" lvl="0" indent="0">
                  <a:buNone/>
                </a:pPr>
                <a:endParaRPr lang="da-DK" sz="2600" i="1" dirty="0" smtClean="0">
                  <a:latin typeface="Cambria Math" panose="02040503050406030204" pitchFamily="18" charset="0"/>
                </a:endParaRPr>
              </a:p>
              <a:p>
                <a:pPr marL="0" lvl="0" indent="0">
                  <a:buNone/>
                </a:pP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da-DK" sz="2600" i="1"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a:rPr lang="da-DK" sz="2600" i="1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da-DK" sz="26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da-DK" sz="26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da-DK" sz="26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da-DK" sz="2600" i="1">
                              <a:latin typeface="Cambria Math" panose="02040503050406030204" pitchFamily="18" charset="0"/>
                            </a:rPr>
                            <m:t>=2</m:t>
                          </m:r>
                          <m:r>
                            <a:rPr lang="da-DK" sz="2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mr>
                      <m:mr>
                        <m:e>
                          <m:r>
                            <a:rPr lang="da-DK" sz="26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da-DK" sz="26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da-DK" sz="2600" i="1">
                              <a:latin typeface="Cambria Math" panose="02040503050406030204" pitchFamily="18" charset="0"/>
                            </a:rPr>
                            <m:t>+3</m:t>
                          </m:r>
                          <m:r>
                            <a:rPr lang="da-DK" sz="26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da-DK" sz="2600" i="1">
                              <a:latin typeface="Cambria Math" panose="02040503050406030204" pitchFamily="18" charset="0"/>
                            </a:rPr>
                            <m:t>=2</m:t>
                          </m:r>
                          <m:r>
                            <a:rPr lang="da-DK" sz="26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mr>
                    </m:m>
                  </m:oMath>
                </a14:m>
                <a:r>
                  <a:rPr lang="da-DK" sz="2600" dirty="0"/>
                  <a:t> </a:t>
                </a:r>
              </a:p>
              <a:p>
                <a:pPr marL="0" lvl="0" indent="0">
                  <a:buNone/>
                </a:pPr>
                <a:endParaRPr lang="da-DK" sz="2000" dirty="0"/>
              </a:p>
              <a:p>
                <a:pPr marL="0" lvl="0" indent="0">
                  <a:buNone/>
                </a:pP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da-DK" sz="2600" i="1"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a:rPr lang="da-DK" sz="2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da-DK" sz="26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da-DK" sz="26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da-DK" sz="26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da-DK" sz="2600" i="1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mr>
                      <m:mr>
                        <m:e>
                          <m:r>
                            <a:rPr lang="da-DK" sz="26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da-DK" sz="26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da-DK" sz="26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da-DK" sz="26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da-DK" sz="2600" i="1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mr>
                    </m:m>
                  </m:oMath>
                </a14:m>
                <a:r>
                  <a:rPr lang="da-DK" sz="2600" dirty="0" smtClean="0"/>
                  <a:t> </a:t>
                </a:r>
                <a:endParaRPr lang="da-DK" sz="2600" dirty="0"/>
              </a:p>
              <a:p>
                <a:pPr marL="0" lvl="0" indent="0">
                  <a:buNone/>
                </a:pPr>
                <a:endParaRPr lang="da-DK" sz="26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08991" y="1398104"/>
                <a:ext cx="4962940" cy="5404478"/>
              </a:xfrm>
              <a:blipFill>
                <a:blip r:embed="rId2"/>
                <a:stretch>
                  <a:fillRect l="-2083" t="-1575" r="-1961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25586"/>
          </a:xfrm>
          <a:solidFill>
            <a:srgbClr val="FFFF0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da-DK" dirty="0" smtClean="0"/>
              <a:t>Egenværdier og egenvektorer</a:t>
            </a:r>
            <a:endParaRPr lang="da-DK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9777108" y="462025"/>
                <a:ext cx="1932753" cy="63178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rgbClr val="FF0000"/>
                </a:solidFill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a-DK" b="1" i="1" smtClean="0"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da-DK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da-DK" b="1" i="1" smtClean="0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da-DK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a-DK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da-DK" b="1" i="1" smtClean="0"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en-US" b="1" dirty="0" smtClean="0"/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7108" y="462025"/>
                <a:ext cx="1932753" cy="6317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 txBox="1">
                <a:spLocks/>
              </p:cNvSpPr>
              <p:nvPr/>
            </p:nvSpPr>
            <p:spPr>
              <a:xfrm>
                <a:off x="5791200" y="1398104"/>
                <a:ext cx="6028150" cy="5404478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txBody>
              <a:bodyPr vert="horz" lIns="91440" tIns="45720" rIns="91440" bIns="45720" rtlCol="0">
                <a:normAutofit fontScale="92500"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da-DK" sz="2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da-DK" sz="26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da-DK" sz="2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da-DK" sz="2600" b="0" i="1" smtClean="0">
                                    <a:latin typeface="Cambria Math" panose="02040503050406030204" pitchFamily="18" charset="0"/>
                                  </a:rPr>
                                  <m:t>1 </m:t>
                                </m:r>
                              </m:e>
                            </m:mr>
                            <m:mr>
                              <m:e>
                                <m:r>
                                  <a:rPr lang="da-DK" sz="2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da-DK" sz="2600" b="0" i="1" smtClean="0">
                                    <a:latin typeface="Cambria Math" panose="02040503050406030204" pitchFamily="18" charset="0"/>
                                  </a:rPr>
                                  <m:t>1 </m:t>
                                </m:r>
                              </m:e>
                            </m:mr>
                          </m:m>
                        </m:e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da-DK" sz="26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da-DK" sz="26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da-DK" sz="2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da-DK" sz="2600" b="0" i="1" smtClean="0">
                                    <a:latin typeface="Cambria Math" panose="02040503050406030204" pitchFamily="18" charset="0"/>
                                  </a:rPr>
                                  <m:t> 0</m:t>
                                </m:r>
                              </m:e>
                            </m:mr>
                          </m:m>
                        </m:e>
                      </m:d>
                      <m:r>
                        <a:rPr lang="da-DK" sz="2600" b="0" i="1" smtClean="0">
                          <a:latin typeface="Cambria Math" panose="02040503050406030204" pitchFamily="18" charset="0"/>
                        </a:rPr>
                        <m:t>   </m:t>
                      </m:r>
                      <m:acc>
                        <m:accPr>
                          <m:chr m:val="⃗"/>
                          <m:ctrlPr>
                            <a:rPr lang="da-DK" sz="2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a-DK" sz="2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da-DK" sz="2600" b="0" i="0" smtClean="0">
                              <a:latin typeface="Cambria Math" panose="02040503050406030204" pitchFamily="18" charset="0"/>
                            </a:rPr>
                            <m:t>R</m:t>
                          </m:r>
                          <m:r>
                            <a:rPr lang="da-DK" sz="2600" b="0" i="0" smtClean="0">
                              <a:latin typeface="Cambria Math" panose="02040503050406030204" pitchFamily="18" charset="0"/>
                            </a:rPr>
                            <m:t>2=</m:t>
                          </m:r>
                          <m:r>
                            <m:rPr>
                              <m:sty m:val="p"/>
                            </m:rPr>
                            <a:rPr lang="da-DK" sz="2600" b="0" i="0" smtClean="0">
                              <a:latin typeface="Cambria Math" panose="02040503050406030204" pitchFamily="18" charset="0"/>
                            </a:rPr>
                            <m:t>R</m:t>
                          </m:r>
                          <m:r>
                            <a:rPr lang="da-DK" sz="2600" b="0" i="0" smtClean="0">
                              <a:latin typeface="Cambria Math" panose="02040503050406030204" pitchFamily="18" charset="0"/>
                            </a:rPr>
                            <m:t>2−</m:t>
                          </m:r>
                          <m:r>
                            <m:rPr>
                              <m:sty m:val="p"/>
                            </m:rPr>
                            <a:rPr lang="da-DK" sz="2600" b="0" i="0" smtClean="0">
                              <a:latin typeface="Cambria Math" panose="02040503050406030204" pitchFamily="18" charset="0"/>
                            </a:rPr>
                            <m:t>R</m:t>
                          </m:r>
                          <m:r>
                            <a:rPr lang="da-DK" sz="2600" b="0" i="0" smtClean="0">
                              <a:latin typeface="Cambria Math" panose="02040503050406030204" pitchFamily="18" charset="0"/>
                            </a:rPr>
                            <m:t>1 </m:t>
                          </m:r>
                          <m:r>
                            <a:rPr lang="da-DK" sz="2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acc>
                      <m:r>
                        <a:rPr lang="da-DK" sz="2600" b="0" i="1" smtClean="0">
                          <a:latin typeface="Cambria Math" panose="02040503050406030204" pitchFamily="18" charset="0"/>
                        </a:rPr>
                        <m:t>   </m:t>
                      </m:r>
                      <m:d>
                        <m:dPr>
                          <m:begChr m:val="{"/>
                          <m:endChr m:val="}"/>
                          <m:ctrlPr>
                            <a:rPr lang="da-DK" sz="2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da-DK" sz="2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da-DK" sz="2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da-DK" sz="2600" i="1">
                                    <a:latin typeface="Cambria Math" panose="02040503050406030204" pitchFamily="18" charset="0"/>
                                  </a:rPr>
                                  <m:t>1 </m:t>
                                </m:r>
                              </m:e>
                            </m:mr>
                            <m:mr>
                              <m:e>
                                <m:r>
                                  <a:rPr lang="da-DK" sz="2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da-DK" sz="2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da-DK" sz="26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mr>
                          </m:m>
                        </m:e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da-DK" sz="2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da-DK" sz="26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da-DK" sz="2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da-DK" sz="2600" i="1">
                                    <a:latin typeface="Cambria Math" panose="02040503050406030204" pitchFamily="18" charset="0"/>
                                  </a:rPr>
                                  <m:t> 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da-DK" sz="2600" dirty="0" smtClean="0"/>
              </a:p>
              <a:p>
                <a:pPr marL="0" indent="0">
                  <a:buNone/>
                </a:pPr>
                <a:endParaRPr lang="da-DK" sz="2600" dirty="0"/>
              </a:p>
              <a:p>
                <a:pPr marL="0" indent="0">
                  <a:buNone/>
                </a:pPr>
                <a:r>
                  <a:rPr lang="da-DK" sz="2600" dirty="0" smtClean="0"/>
                  <a:t>Parametrisering af løsninger: </a:t>
                </a:r>
                <a14:m>
                  <m:oMath xmlns:m="http://schemas.openxmlformats.org/officeDocument/2006/math">
                    <m:r>
                      <a:rPr lang="da-DK" sz="2600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da-DK" sz="2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a-DK" sz="2600" b="1" i="1" smtClean="0"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endParaRPr lang="da-DK" sz="2600" b="1" dirty="0" smtClean="0"/>
              </a:p>
              <a:p>
                <a:pPr marL="0" indent="0">
                  <a:buNone/>
                </a:pPr>
                <a:endParaRPr lang="da-DK" sz="2600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da-DK" sz="26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da-DK" sz="2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da-DK" sz="2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da-DK" sz="2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da-DK" sz="26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da-DK" sz="2600" b="0" dirty="0" smtClean="0"/>
                  <a:t> </a:t>
                </a:r>
              </a:p>
              <a:p>
                <a:pPr marL="0" indent="0">
                  <a:buNone/>
                </a:pPr>
                <a:endParaRPr lang="da-DK" sz="1200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da-DK" sz="26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da-DK" sz="2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da-DK" sz="26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da-DK" sz="26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da-DK" sz="26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da-DK" sz="2600" dirty="0" smtClean="0"/>
                  <a:t> </a:t>
                </a:r>
                <a:endParaRPr lang="da-DK" sz="2600" dirty="0"/>
              </a:p>
              <a:p>
                <a:pPr marL="0" indent="0">
                  <a:buNone/>
                </a:pPr>
                <a:endParaRPr lang="da-DK" sz="1100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da-DK" sz="26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da-DK" sz="2600" b="1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da-DK" sz="26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a-DK" sz="26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da-DK" sz="26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da-DK" sz="2600" b="1" i="1" smtClean="0"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da-DK" sz="2600" b="1" dirty="0" smtClean="0"/>
                  <a:t> </a:t>
                </a:r>
                <a:endParaRPr lang="da-DK" sz="2600" b="1" dirty="0"/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da-DK" sz="2600" b="1" dirty="0" smtClean="0"/>
                  <a:t>Dvs alle vektorer af formen </a:t>
                </a:r>
                <a14:m>
                  <m:oMath xmlns:m="http://schemas.openxmlformats.org/officeDocument/2006/math">
                    <m:r>
                      <a:rPr lang="da-DK" sz="2600" b="1" i="1" smtClean="0">
                        <a:latin typeface="Cambria Math" panose="02040503050406030204" pitchFamily="18" charset="0"/>
                      </a:rPr>
                      <m:t>𝒗</m:t>
                    </m:r>
                    <m:r>
                      <a:rPr lang="da-DK" sz="2600" b="1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da-DK" sz="2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da-DK" sz="2600" b="1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da-DK" sz="26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da-DK" sz="26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brk m:alnAt="7"/>
                                    </m:rPr>
                                    <a:rPr lang="da-DK" sz="2600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m:rPr>
                                      <m:brk m:alnAt="7"/>
                                    </m:rPr>
                                    <a:rPr lang="da-DK" sz="26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m:rPr>
                                  <m:brk m:alnAt="7"/>
                                </m:rPr>
                                <a:rPr lang="da-DK" sz="2600" b="1" i="1" smtClean="0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</m:mr>
                          <m:mr>
                            <m:e>
                              <m:r>
                                <a:rPr lang="da-DK" sz="2600" b="1" i="1" smtClean="0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da-DK" sz="2600" b="1" dirty="0" smtClean="0"/>
                  <a:t> er egenvektorer til egenværdien </a:t>
                </a:r>
                <a14:m>
                  <m:oMath xmlns:m="http://schemas.openxmlformats.org/officeDocument/2006/math">
                    <m:r>
                      <a:rPr lang="da-DK" sz="2600" b="1" i="1" smtClean="0">
                        <a:latin typeface="Cambria Math" panose="02040503050406030204" pitchFamily="18" charset="0"/>
                      </a:rPr>
                      <m:t>𝒌</m:t>
                    </m:r>
                    <m:r>
                      <a:rPr lang="da-DK" sz="2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a-DK" sz="2600" b="1" i="1" smtClean="0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endParaRPr lang="da-DK" sz="2600" b="1" dirty="0" smtClean="0"/>
              </a:p>
            </p:txBody>
          </p:sp>
        </mc:Choice>
        <mc:Fallback xmlns=""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1398104"/>
                <a:ext cx="6028150" cy="5404478"/>
              </a:xfrm>
              <a:prstGeom prst="rect">
                <a:avLst/>
              </a:prstGeom>
              <a:blipFill>
                <a:blip r:embed="rId4"/>
                <a:stretch>
                  <a:fillRect l="-1413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7894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612</TotalTime>
  <Words>316</Words>
  <Application>Microsoft Office PowerPoint</Application>
  <PresentationFormat>Widescreen</PresentationFormat>
  <Paragraphs>141</Paragraphs>
  <Slides>12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Cambria Math</vt:lpstr>
      <vt:lpstr>Wingdings</vt:lpstr>
      <vt:lpstr>Office Theme</vt:lpstr>
      <vt:lpstr>InterMat</vt:lpstr>
      <vt:lpstr>Opvarmning</vt:lpstr>
      <vt:lpstr>Egenværdier og egenvektorer</vt:lpstr>
      <vt:lpstr>Egenværdier og egenvektorer</vt:lpstr>
      <vt:lpstr>Egenværdier og egenvektorer</vt:lpstr>
      <vt:lpstr>Egenværdier og egenvektorer</vt:lpstr>
      <vt:lpstr>Egenværdier og egenvektorer</vt:lpstr>
      <vt:lpstr>Egenværdier og egenvektorer</vt:lpstr>
      <vt:lpstr>Egenværdier og egenvektorer</vt:lpstr>
      <vt:lpstr>Egenværdier og egenvektorer</vt:lpstr>
      <vt:lpstr>Egenværdier og egenvektorer</vt:lpstr>
      <vt:lpstr>Næste InterMat: 21/3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Niels Erik Wegge</dc:creator>
  <cp:lastModifiedBy>Andreas Obel-Jørgensen</cp:lastModifiedBy>
  <cp:revision>48</cp:revision>
  <dcterms:created xsi:type="dcterms:W3CDTF">2018-01-29T08:18:41Z</dcterms:created>
  <dcterms:modified xsi:type="dcterms:W3CDTF">2019-02-10T22:44:25Z</dcterms:modified>
</cp:coreProperties>
</file>