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71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84" r:id="rId15"/>
    <p:sldId id="281" r:id="rId16"/>
    <p:sldId id="275" r:id="rId17"/>
    <p:sldId id="276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57E2-4FA8-4773-A37D-84959CCEC01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A56D-2974-4CD8-AF31-B41F944D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25" y="37978"/>
            <a:ext cx="7772400" cy="1222651"/>
          </a:xfrm>
        </p:spPr>
        <p:txBody>
          <a:bodyPr>
            <a:normAutofit/>
          </a:bodyPr>
          <a:lstStyle/>
          <a:p>
            <a:r>
              <a:rPr lang="da-DK" dirty="0" err="1"/>
              <a:t>InterMat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9225" y="1260629"/>
            <a:ext cx="6400800" cy="1999974"/>
          </a:xfrm>
        </p:spPr>
        <p:txBody>
          <a:bodyPr>
            <a:noAutofit/>
          </a:bodyPr>
          <a:lstStyle/>
          <a:p>
            <a:r>
              <a:rPr lang="da-DK" sz="2800" dirty="0"/>
              <a:t>5</a:t>
            </a:r>
            <a:r>
              <a:rPr lang="da-DK" sz="2800" dirty="0" smtClean="0"/>
              <a:t>/2 2019</a:t>
            </a:r>
          </a:p>
          <a:p>
            <a:r>
              <a:rPr lang="da-DK" sz="2800" b="1" dirty="0" smtClean="0"/>
              <a:t>Matrixregning </a:t>
            </a:r>
            <a:r>
              <a:rPr lang="da-DK" sz="2800" b="1" dirty="0" smtClean="0">
                <a:sym typeface="Wingdings" panose="05000000000000000000" pitchFamily="2" charset="2"/>
              </a:rPr>
              <a:t>III</a:t>
            </a:r>
            <a:endParaRPr lang="da-DK" sz="2800" b="1" dirty="0" smtClean="0"/>
          </a:p>
          <a:p>
            <a:r>
              <a:rPr lang="da-DK" sz="2200" dirty="0"/>
              <a:t>Niels Erik Wegge</a:t>
            </a:r>
          </a:p>
          <a:p>
            <a:r>
              <a:rPr lang="da-DK" sz="2200" dirty="0"/>
              <a:t>Andreas Obel-Jørgensen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3387" t="44142" r="51995" b="38108"/>
          <a:stretch/>
        </p:blipFill>
        <p:spPr>
          <a:xfrm>
            <a:off x="1500326" y="3421378"/>
            <a:ext cx="5211969" cy="2505199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 rot="403171">
            <a:off x="7274512" y="946736"/>
            <a:ext cx="4603812" cy="36075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rgbClr val="002060"/>
                </a:solidFill>
              </a:rPr>
              <a:t>I dag: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Repetere løsning af ligningssystemer ved rækkereduktion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Brug af matricer til at flytte rundt på punkter i planen: lineære afbildninger og egenværdier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067" b="21211"/>
          <a:stretch/>
        </p:blipFill>
        <p:spPr>
          <a:xfrm>
            <a:off x="0" y="0"/>
            <a:ext cx="8567530" cy="682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165822" y="93627"/>
                <a:ext cx="7482839" cy="4186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da-DK" sz="2800" b="1" dirty="0" smtClean="0">
                    <a:solidFill>
                      <a:srgbClr val="0070C0"/>
                    </a:solidFill>
                  </a:rPr>
                  <a:t>BEMÆRK: </a:t>
                </a:r>
              </a:p>
              <a:p>
                <a:pPr lvl="1"/>
                <a:r>
                  <a:rPr lang="da-DK" sz="2800" dirty="0" smtClean="0"/>
                  <a:t>En matrix kan bruges til afbilde en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vektor </a:t>
                </a:r>
                <a:r>
                  <a:rPr lang="da-DK" sz="2800" dirty="0" smtClean="0"/>
                  <a:t>over i en anden </a:t>
                </a:r>
                <a:r>
                  <a:rPr lang="da-DK" sz="2800" dirty="0" smtClean="0">
                    <a:solidFill>
                      <a:srgbClr val="FF0000"/>
                    </a:solidFill>
                  </a:rPr>
                  <a:t>vektor</a:t>
                </a:r>
              </a:p>
              <a:p>
                <a:pPr lvl="1"/>
                <a:r>
                  <a:rPr lang="da-DK" sz="2800" dirty="0" smtClean="0">
                    <a:solidFill>
                      <a:srgbClr val="FF0000"/>
                    </a:solidFill>
                  </a:rPr>
                  <a:t>Outputvektoren </a:t>
                </a:r>
                <a:r>
                  <a:rPr lang="da-DK" sz="2800" dirty="0" smtClean="0"/>
                  <a:t>er lig matricen ganget med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inputvektoren</a:t>
                </a:r>
                <a:r>
                  <a:rPr lang="da-DK" sz="2800" dirty="0" smtClean="0"/>
                  <a:t>. </a:t>
                </a:r>
              </a:p>
              <a:p>
                <a:pPr lvl="1"/>
                <a:r>
                  <a:rPr lang="da-DK" sz="2800" dirty="0" smtClean="0"/>
                  <a:t>Matricens søjler er billedet af basisvektorerne</a:t>
                </a:r>
              </a:p>
              <a:p>
                <a:pPr lvl="1"/>
                <a:r>
                  <a:rPr lang="da-DK" sz="2800" dirty="0" smtClean="0"/>
                  <a:t>Nogle gange kan </a:t>
                </a:r>
                <a:r>
                  <a:rPr lang="da-DK" sz="2800" dirty="0" smtClean="0">
                    <a:solidFill>
                      <a:srgbClr val="FF0000"/>
                    </a:solidFill>
                  </a:rPr>
                  <a:t>outputvektoren </a:t>
                </a:r>
                <a:r>
                  <a:rPr lang="da-DK" sz="2800" dirty="0" smtClean="0"/>
                  <a:t>være </a:t>
                </a:r>
                <a:r>
                  <a:rPr lang="da-DK" sz="2800" u="sng" dirty="0" smtClean="0"/>
                  <a:t>parallel</a:t>
                </a:r>
                <a:r>
                  <a:rPr lang="da-DK" sz="2800" dirty="0" smtClean="0"/>
                  <a:t> med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inputvektoren</a:t>
                </a:r>
                <a:r>
                  <a:rPr lang="da-DK" sz="2800" dirty="0" smtClean="0"/>
                  <a:t>: </a:t>
                </a:r>
                <a:endParaRPr lang="da-DK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da-DK" sz="280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22" y="93627"/>
                <a:ext cx="7482839" cy="4186825"/>
              </a:xfrm>
              <a:prstGeom prst="rect">
                <a:avLst/>
              </a:prstGeom>
              <a:blipFill>
                <a:blip r:embed="rId3"/>
                <a:stretch>
                  <a:fillRect t="-2177" r="-11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7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165822" y="-83711"/>
                <a:ext cx="7482839" cy="4186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da-DK" sz="2800" b="1" dirty="0" smtClean="0">
                    <a:solidFill>
                      <a:srgbClr val="0070C0"/>
                    </a:solidFill>
                  </a:rPr>
                  <a:t>BEMÆRK: </a:t>
                </a:r>
              </a:p>
              <a:p>
                <a:pPr lvl="1"/>
                <a:r>
                  <a:rPr lang="da-DK" sz="2800" dirty="0" smtClean="0"/>
                  <a:t>En matrix kan bruges til afbilde en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vektor </a:t>
                </a:r>
                <a:r>
                  <a:rPr lang="da-DK" sz="2800" dirty="0" smtClean="0"/>
                  <a:t>over i en anden </a:t>
                </a:r>
                <a:r>
                  <a:rPr lang="da-DK" sz="2800" dirty="0" smtClean="0">
                    <a:solidFill>
                      <a:srgbClr val="FF0000"/>
                    </a:solidFill>
                  </a:rPr>
                  <a:t>vektor</a:t>
                </a:r>
              </a:p>
              <a:p>
                <a:pPr lvl="1"/>
                <a:r>
                  <a:rPr lang="da-DK" sz="2800" dirty="0" smtClean="0">
                    <a:solidFill>
                      <a:srgbClr val="FF0000"/>
                    </a:solidFill>
                  </a:rPr>
                  <a:t>Outputvektoren </a:t>
                </a:r>
                <a:r>
                  <a:rPr lang="da-DK" sz="2800" dirty="0" smtClean="0"/>
                  <a:t>er lig matricen ganget med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inputvektoren</a:t>
                </a:r>
                <a:r>
                  <a:rPr lang="da-DK" sz="2800" dirty="0" smtClean="0"/>
                  <a:t>. </a:t>
                </a:r>
              </a:p>
              <a:p>
                <a:pPr lvl="1"/>
                <a:r>
                  <a:rPr lang="da-DK" sz="2800" dirty="0" smtClean="0"/>
                  <a:t>Matricens søjler er billedet af basisvektorerne</a:t>
                </a:r>
              </a:p>
              <a:p>
                <a:pPr lvl="1"/>
                <a:r>
                  <a:rPr lang="da-DK" sz="2800" dirty="0" smtClean="0"/>
                  <a:t>Nogle gange kan </a:t>
                </a:r>
                <a:r>
                  <a:rPr lang="da-DK" sz="2800" dirty="0" smtClean="0">
                    <a:solidFill>
                      <a:srgbClr val="FF0000"/>
                    </a:solidFill>
                  </a:rPr>
                  <a:t>outputvektoren </a:t>
                </a:r>
                <a:r>
                  <a:rPr lang="da-DK" sz="2800" dirty="0" smtClean="0"/>
                  <a:t>være </a:t>
                </a:r>
                <a:r>
                  <a:rPr lang="da-DK" sz="2800" u="sng" dirty="0" smtClean="0"/>
                  <a:t>parallel</a:t>
                </a:r>
                <a:r>
                  <a:rPr lang="da-DK" sz="2800" dirty="0" smtClean="0"/>
                  <a:t> med </a:t>
                </a:r>
                <a:r>
                  <a:rPr lang="da-DK" sz="2800" dirty="0" smtClean="0">
                    <a:solidFill>
                      <a:srgbClr val="0070C0"/>
                    </a:solidFill>
                  </a:rPr>
                  <a:t>inputvektoren</a:t>
                </a:r>
                <a:r>
                  <a:rPr lang="da-DK" sz="2800" dirty="0" smtClean="0"/>
                  <a:t>: </a:t>
                </a:r>
                <a:endParaRPr lang="da-DK" sz="28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da-DK" sz="280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22" y="-83711"/>
                <a:ext cx="7482839" cy="4186825"/>
              </a:xfrm>
              <a:prstGeom prst="rect">
                <a:avLst/>
              </a:prstGeom>
              <a:blipFill>
                <a:blip r:embed="rId2"/>
                <a:stretch>
                  <a:fillRect t="-2177" r="-11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561" y="93627"/>
                <a:ext cx="3667672" cy="3093456"/>
              </a:xfrm>
              <a:noFill/>
              <a:ln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da-DK" sz="3200" dirty="0" smtClean="0"/>
                  <a:t>Lad os lave en DREJNING på en bestemt vinkel </a:t>
                </a:r>
                <a14:m>
                  <m:oMath xmlns:m="http://schemas.openxmlformats.org/officeDocument/2006/math"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a-DK" sz="3200" dirty="0" smtClean="0"/>
                  <a:t>!</a:t>
                </a:r>
              </a:p>
              <a:p>
                <a:r>
                  <a:rPr lang="da-DK" sz="3200" dirty="0" smtClean="0"/>
                  <a:t>Hvad mon matricens søjler skal være?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61" y="93627"/>
                <a:ext cx="3667672" cy="3093456"/>
              </a:xfrm>
              <a:blipFill>
                <a:blip r:embed="rId3"/>
                <a:stretch>
                  <a:fillRect l="-3648" t="-39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9932" b="34373"/>
          <a:stretch/>
        </p:blipFill>
        <p:spPr bwMode="auto">
          <a:xfrm>
            <a:off x="243396" y="3406730"/>
            <a:ext cx="4808166" cy="30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96494" y="4103114"/>
                <a:ext cx="2111433" cy="640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da-DK" sz="1800" b="0" dirty="0" smtClean="0"/>
                  <a:t>Tallet </a:t>
                </a:r>
                <a14:m>
                  <m:oMath xmlns:m="http://schemas.openxmlformats.org/officeDocument/2006/math"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a-DK" sz="1800" dirty="0" smtClean="0"/>
                  <a:t> kaldes en </a:t>
                </a:r>
                <a:r>
                  <a:rPr lang="da-DK" sz="1800" b="1" dirty="0" smtClean="0"/>
                  <a:t>EGENVÆRDI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94" y="4103114"/>
                <a:ext cx="2111433" cy="640664"/>
              </a:xfrm>
              <a:prstGeom prst="rect">
                <a:avLst/>
              </a:prstGeom>
              <a:blipFill>
                <a:blip r:embed="rId5"/>
                <a:stretch>
                  <a:fillRect t="-7477" r="-573" b="-56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257453" y="1120806"/>
                <a:ext cx="8892480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buNone/>
                </a:pPr>
                <a:r>
                  <a:rPr lang="da-DK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Rotation med vinkel </a:t>
                </a:r>
                <a:r>
                  <a:rPr lang="da-DK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da-DK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omkring (0,0</a:t>
                </a:r>
                <a:r>
                  <a:rPr lang="da-DK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da-DK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Punktet (1,0) afbildes i </a:t>
                </a:r>
                <a14:m>
                  <m:oMath xmlns:m="http://schemas.openxmlformats.org/officeDocument/2006/math"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a-DK" i="1" dirty="0" err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Punktet (0,1) afbildes i </a:t>
                </a:r>
                <a14:m>
                  <m:oMath xmlns:m="http://schemas.openxmlformats.org/officeDocument/2006/math"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a-DK" i="1" dirty="0" err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+90</m:t>
                    </m:r>
                    <m:r>
                      <m:rPr>
                        <m:sty m:val="p"/>
                      </m:rPr>
                      <a:rPr lang="da-DK" baseline="30000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+90</m:t>
                    </m:r>
                    <m:r>
                      <m:rPr>
                        <m:sty m:val="p"/>
                      </m:rPr>
                      <a:rPr lang="da-DK" baseline="30000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lnSpc>
                    <a:spcPct val="107000"/>
                  </a:lnSpc>
                  <a:buNone/>
                </a:pPr>
                <a:r>
                  <a:rPr lang="da-DK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dvs</a:t>
                </a: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da-DK" i="1" dirty="0" err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a-DK" i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Matricen for rotationen er altså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da-DK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da-DK" b="1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a-DK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a-DK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da-DK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da-DK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da-DK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Mon ikke den inverse 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da-DK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a-DK" i="1">
                            <a:solidFill>
                              <a:schemeClr val="tx2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da-DK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453" y="1120806"/>
                <a:ext cx="8892480" cy="4356705"/>
              </a:xfrm>
              <a:prstGeom prst="rect">
                <a:avLst/>
              </a:prstGeom>
              <a:blipFill>
                <a:blip r:embed="rId2"/>
                <a:stretch>
                  <a:fillRect l="-1371" t="-1259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Rotationer i planen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9932" b="34373"/>
          <a:stretch/>
        </p:blipFill>
        <p:spPr bwMode="auto">
          <a:xfrm>
            <a:off x="8202030" y="1120806"/>
            <a:ext cx="3700056" cy="23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t="24039" r="53184" b="62115"/>
          <a:stretch/>
        </p:blipFill>
        <p:spPr bwMode="auto">
          <a:xfrm rot="187123">
            <a:off x="7112677" y="1138168"/>
            <a:ext cx="4382561" cy="2674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 rot="21332672">
            <a:off x="6345460" y="5129250"/>
            <a:ext cx="3667672" cy="11448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3400" b="1" dirty="0" smtClean="0"/>
              <a:t>Prøv selv: uploadet OPGAVEARK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5726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257453" y="1120806"/>
                <a:ext cx="11239130" cy="531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da-DK" sz="3200" dirty="0" smtClean="0"/>
                  <a:t>En matrix kan bruges til afbilde en </a:t>
                </a:r>
                <a:r>
                  <a:rPr lang="da-DK" sz="3200" dirty="0">
                    <a:solidFill>
                      <a:srgbClr val="0070C0"/>
                    </a:solidFill>
                  </a:rPr>
                  <a:t>vektor </a:t>
                </a:r>
                <a:r>
                  <a:rPr lang="da-DK" sz="3200" dirty="0"/>
                  <a:t>over i en anden </a:t>
                </a:r>
                <a:r>
                  <a:rPr lang="da-DK" sz="3200" dirty="0" smtClean="0">
                    <a:solidFill>
                      <a:srgbClr val="FF0000"/>
                    </a:solidFill>
                  </a:rPr>
                  <a:t>vektor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a-DK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a-DK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a-DK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da-DK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da-DK" sz="3200" dirty="0">
                  <a:solidFill>
                    <a:srgbClr val="002060"/>
                  </a:solidFill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da-DK" sz="3200" dirty="0"/>
                  <a:t>Matricens søjler er billedet af basisvektorerne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Spejling i x-aksen: </a:t>
                </a:r>
                <a14:m>
                  <m:oMath xmlns:m="http://schemas.openxmlformats.org/officeDocument/2006/math"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sz="3200" dirty="0" smtClean="0">
                  <a:solidFill>
                    <a:srgbClr val="002060"/>
                  </a:solidFill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Rotation om (0,0): </a:t>
                </a:r>
                <a14:m>
                  <m:oMath xmlns:m="http://schemas.openxmlformats.org/officeDocument/2006/math">
                    <m:r>
                      <a:rPr lang="da-DK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da-DK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a-DK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a-DK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a-DK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da-DK" sz="3200" dirty="0">
                  <a:solidFill>
                    <a:srgbClr val="002060"/>
                  </a:solidFill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da-DK" sz="3200" dirty="0" smtClean="0"/>
                  <a:t>Egenvektorer og egenværdier:</a:t>
                </a:r>
                <a:endParaRPr lang="da-DK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da-DK" sz="3200" dirty="0" smtClean="0"/>
                  <a:t>   </a:t>
                </a:r>
                <a14:m>
                  <m:oMath xmlns:m="http://schemas.openxmlformats.org/officeDocument/2006/math">
                    <m:r>
                      <a:rPr lang="da-DK" sz="3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da-DK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da-DK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a-DK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3200" dirty="0" smtClean="0"/>
                  <a:t>     (dvs output er parallelt med output)</a:t>
                </a:r>
                <a:endParaRPr lang="da-DK" sz="3200" dirty="0"/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453" y="1120806"/>
                <a:ext cx="11239130" cy="5318700"/>
              </a:xfrm>
              <a:prstGeom prst="rect">
                <a:avLst/>
              </a:prstGeom>
              <a:blipFill>
                <a:blip r:embed="rId2"/>
                <a:stretch>
                  <a:fillRect t="-2408" r="-868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OPSAMLING</a:t>
            </a:r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9932" b="34373"/>
          <a:stretch/>
        </p:blipFill>
        <p:spPr bwMode="auto">
          <a:xfrm>
            <a:off x="8275921" y="2958484"/>
            <a:ext cx="3700056" cy="23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Nu er der Citronmåne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OG MASSER AF REGNEOPGAVER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INTERMAT III, OPGAVE OM LINEÆRE AFBILDNINGER OG…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dsholder til indhold 3"/>
              <p:cNvSpPr>
                <a:spLocks noGrp="1"/>
              </p:cNvSpPr>
              <p:nvPr>
                <p:ph idx="1"/>
              </p:nvPr>
            </p:nvSpPr>
            <p:spPr>
              <a:xfrm>
                <a:off x="0" y="1014788"/>
                <a:ext cx="11239130" cy="4972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da-DK" sz="3200" dirty="0" smtClean="0"/>
                  <a:t>Hvis man sætter flere afbildninger sammen efter hinanden, svarer det til at gange matricerne sammen: 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da-DK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a-DK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da-DK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da-DK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da-DK" sz="3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</m:d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a-DK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a-DK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a-DK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a-DK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da-DK" sz="3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a-DK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da-DK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sz="3200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Prøv selv at lave sammensætning af rotationer i nSpire:</a:t>
                </a:r>
              </a:p>
              <a:p>
                <a:pPr marL="971550" lvl="1" indent="-514350">
                  <a:spcAft>
                    <a:spcPts val="600"/>
                  </a:spcAft>
                  <a:buAutoNum type="arabicParenR"/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20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+30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>
                    <a:solidFill>
                      <a:srgbClr val="002060"/>
                    </a:solidFill>
                  </a:rPr>
                  <a:t> …</a:t>
                </a:r>
                <a:endParaRPr lang="da-DK" sz="3200" baseline="30000" dirty="0" smtClean="0">
                  <a:solidFill>
                    <a:srgbClr val="002060"/>
                  </a:solidFill>
                </a:endParaRPr>
              </a:p>
              <a:p>
                <a:pPr marL="971550" lvl="1" indent="-514350">
                  <a:spcAft>
                    <a:spcPts val="600"/>
                  </a:spcAft>
                  <a:buAutoNum type="arabicParenR"/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45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+45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 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…</a:t>
                </a:r>
              </a:p>
              <a:p>
                <a:pPr marL="971550" lvl="1" indent="-514350">
                  <a:spcAft>
                    <a:spcPts val="600"/>
                  </a:spcAft>
                  <a:buAutoNum type="arabicParenR"/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45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 - 45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a-DK" sz="3200" dirty="0">
                    <a:solidFill>
                      <a:srgbClr val="002060"/>
                    </a:solidFill>
                  </a:rPr>
                  <a:t>…</a:t>
                </a:r>
                <a:endParaRPr lang="da-DK" sz="3200" baseline="30000" dirty="0" smtClean="0">
                  <a:solidFill>
                    <a:srgbClr val="002060"/>
                  </a:solidFill>
                </a:endParaRPr>
              </a:p>
              <a:p>
                <a:pPr marL="971550" lvl="1" indent="-514350">
                  <a:spcAft>
                    <a:spcPts val="600"/>
                  </a:spcAft>
                  <a:buAutoNum type="arabicParenR"/>
                </a:pPr>
                <a:r>
                  <a:rPr lang="da-DK" sz="3200" dirty="0" smtClean="0">
                    <a:solidFill>
                      <a:srgbClr val="002060"/>
                    </a:solidFill>
                  </a:rPr>
                  <a:t>90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+90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+90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</a:t>
                </a:r>
                <a:r>
                  <a:rPr lang="da-DK" sz="3200" dirty="0" smtClean="0">
                    <a:solidFill>
                      <a:srgbClr val="002060"/>
                    </a:solidFill>
                  </a:rPr>
                  <a:t>+90</a:t>
                </a:r>
                <a:r>
                  <a:rPr lang="da-DK" sz="3200" baseline="30000" dirty="0" smtClean="0">
                    <a:solidFill>
                      <a:srgbClr val="002060"/>
                    </a:solidFill>
                  </a:rPr>
                  <a:t>o </a:t>
                </a:r>
                <a:r>
                  <a:rPr lang="da-DK" sz="3200" dirty="0">
                    <a:solidFill>
                      <a:srgbClr val="00206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4" name="Pladsholder til ind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4788"/>
                <a:ext cx="11239130" cy="4972836"/>
              </a:xfrm>
              <a:prstGeom prst="rect">
                <a:avLst/>
              </a:prstGeom>
              <a:blipFill>
                <a:blip r:embed="rId2"/>
                <a:stretch>
                  <a:fillRect t="-2574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OPSAMLING</a:t>
            </a:r>
            <a:endParaRPr lang="da-D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26226" t="18667" r="39896" b="42361"/>
          <a:stretch/>
        </p:blipFill>
        <p:spPr>
          <a:xfrm rot="21339717">
            <a:off x="7870293" y="3571757"/>
            <a:ext cx="4373498" cy="3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113" y="1168677"/>
            <a:ext cx="114218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300" b="1" dirty="0" smtClean="0"/>
              <a:t>Næste gang:</a:t>
            </a:r>
          </a:p>
          <a:p>
            <a:r>
              <a:rPr lang="da-DK" sz="3300" dirty="0" smtClean="0"/>
              <a:t>Metode til at finde egenværdier og egenvektorer: </a:t>
            </a:r>
            <a:r>
              <a:rPr lang="da-DK" sz="3300" i="1" dirty="0" smtClean="0"/>
              <a:t>det karakteristiske polynomium</a:t>
            </a:r>
          </a:p>
          <a:p>
            <a:pPr marL="0" indent="0">
              <a:buNone/>
            </a:pPr>
            <a:r>
              <a:rPr lang="da-DK" sz="3300" b="1" dirty="0" smtClean="0">
                <a:solidFill>
                  <a:schemeClr val="accent1">
                    <a:lumMod val="50000"/>
                  </a:schemeClr>
                </a:solidFill>
              </a:rPr>
              <a:t>Til efteråret:</a:t>
            </a:r>
            <a:r>
              <a:rPr lang="da-DK" sz="3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da-DK" sz="3300" dirty="0" smtClean="0">
                <a:solidFill>
                  <a:schemeClr val="accent1">
                    <a:lumMod val="50000"/>
                  </a:schemeClr>
                </a:solidFill>
              </a:rPr>
              <a:t>Benytte matricer og egenværdier til at splitte to sammenfiltrede diffenrentialligninger (”koblede differentialligninger”), så man får to af-koblede differentialligninger der kan løses hver for sig </a:t>
            </a:r>
            <a:r>
              <a:rPr lang="da-DK" sz="33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da-DK" sz="3300" b="1" dirty="0" smtClean="0">
                <a:sym typeface="Wingdings" panose="05000000000000000000" pitchFamily="2" charset="2"/>
              </a:rPr>
              <a:t>Nu: </a:t>
            </a:r>
          </a:p>
          <a:p>
            <a:r>
              <a:rPr lang="da-DK" sz="3300" dirty="0" smtClean="0">
                <a:sym typeface="Wingdings" panose="05000000000000000000" pitchFamily="2" charset="2"/>
              </a:rPr>
              <a:t>Teaser om Slaget ved Kursk…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93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ndesarchiv Bild 101III-Zschaeckel-206-35, Schlacht um Kursk, Panzer VI (Tiger 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86" y="2396971"/>
            <a:ext cx="6596714" cy="44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Slaget ved Kursk: juli 1943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54113" y="1168677"/>
                <a:ext cx="11421863" cy="20627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3600" dirty="0" smtClean="0"/>
                  <a:t>Eller: hvordan man kan have glæde af at finde egenværdierne for matricen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a-DK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da-DK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da-DK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3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113" y="1168677"/>
                <a:ext cx="11421863" cy="2062795"/>
              </a:xfrm>
              <a:blipFill>
                <a:blip r:embed="rId3"/>
                <a:stretch>
                  <a:fillRect l="-1654" t="-7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ndesarchiv Bild 101III-Zschaeckel-206-35, Schlacht um Kursk, Panzer VI (Tiger 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86" y="2396971"/>
            <a:ext cx="6596714" cy="4461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Slaget ved Kursk: juli 1943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486" y="1095885"/>
                <a:ext cx="10515600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Antallet </a:t>
                </a:r>
                <a:r>
                  <a:rPr lang="en-US" sz="3200" dirty="0" err="1" smtClean="0"/>
                  <a:t>af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tabte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røde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kampvogne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pr</a:t>
                </a:r>
                <a:r>
                  <a:rPr lang="en-US" sz="3200" dirty="0" smtClean="0"/>
                  <a:t> dag: </a:t>
                </a:r>
              </a:p>
              <a:p>
                <a:pPr marL="0" indent="0">
                  <a:buNone/>
                </a:pPr>
                <a:r>
                  <a:rPr lang="en-US" sz="3200" dirty="0" err="1" smtClean="0"/>
                  <a:t>Proportionalt</a:t>
                </a:r>
                <a:r>
                  <a:rPr lang="en-US" sz="3200" dirty="0" smtClean="0"/>
                  <a:t> med </a:t>
                </a:r>
                <a:r>
                  <a:rPr lang="en-US" sz="3200" dirty="0" err="1" smtClean="0"/>
                  <a:t>antallet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af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blå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kampvogne</a:t>
                </a:r>
                <a:r>
                  <a:rPr lang="en-US" sz="3200" dirty="0" smtClean="0"/>
                  <a:t>!</a:t>
                </a:r>
                <a14:m>
                  <m:oMath xmlns:m="http://schemas.openxmlformats.org/officeDocument/2006/math">
                    <m:r>
                      <a:rPr lang="da-DK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a-DK" sz="32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a-DK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Antallet </a:t>
                </a:r>
                <a:r>
                  <a:rPr lang="en-US" sz="3200" dirty="0" err="1"/>
                  <a:t>af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tabte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blå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kampvogne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pr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dag: </a:t>
                </a:r>
              </a:p>
              <a:p>
                <a:pPr marL="0" indent="0">
                  <a:buNone/>
                </a:pPr>
                <a:r>
                  <a:rPr lang="en-US" sz="3200" dirty="0" err="1" smtClean="0"/>
                  <a:t>Proportionalt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med </a:t>
                </a:r>
                <a:r>
                  <a:rPr lang="en-US" sz="3200" dirty="0" err="1"/>
                  <a:t>antallet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af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røde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kampvogne</a:t>
                </a:r>
                <a:r>
                  <a:rPr lang="en-US" sz="3200" dirty="0"/>
                  <a:t>:</a:t>
                </a:r>
                <a:endParaRPr lang="en-US" sz="3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a-DK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a-DK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86" y="1095885"/>
                <a:ext cx="10515600" cy="4486275"/>
              </a:xfrm>
              <a:blipFill>
                <a:blip r:embed="rId3"/>
                <a:stretch>
                  <a:fillRect l="-1449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8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ndesarchiv Bild 101III-Zschaeckel-206-35, Schlacht um Kursk, Panzer VI (Tiger 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86" y="2396971"/>
            <a:ext cx="6596714" cy="4461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Slaget ved Kursk: juli 1943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486" y="1095885"/>
                <a:ext cx="6631485" cy="53581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a-DK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34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da-DK" sz="3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400" dirty="0" smtClean="0"/>
                  <a:t> </a:t>
                </a:r>
                <a:r>
                  <a:rPr lang="en-US" sz="3400" dirty="0" err="1" smtClean="0"/>
                  <a:t>og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34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da-DK" sz="3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a-DK" sz="3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400" dirty="0" smtClean="0"/>
                  <a:t> </a:t>
                </a:r>
              </a:p>
              <a:p>
                <a:pPr marL="0" indent="0">
                  <a:buNone/>
                </a:pPr>
                <a:endParaRPr lang="da-DK" sz="3200" dirty="0" smtClean="0"/>
              </a:p>
              <a:p>
                <a:pPr marL="0" indent="0">
                  <a:buNone/>
                </a:pPr>
                <a:r>
                  <a:rPr lang="da-DK" sz="3200" dirty="0" smtClean="0"/>
                  <a:t>Disse to koblede differentialligninger kan repræsenteres med en enkelt matrixligning:</a:t>
                </a:r>
              </a:p>
              <a:p>
                <a:pPr marL="0" indent="0">
                  <a:buNone/>
                </a:pPr>
                <a:endParaRPr lang="da-DK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a-DK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  <m:t>𝑑𝑅</m:t>
                                    </m:r>
                                  </m:num>
                                  <m:den>
                                    <m: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da-DK" sz="32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a-DK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a-DK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86" y="1095885"/>
                <a:ext cx="6631485" cy="5358181"/>
              </a:xfrm>
              <a:blipFill>
                <a:blip r:embed="rId3"/>
                <a:stretch>
                  <a:fillRect l="-2298" t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8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i="1" dirty="0" smtClean="0"/>
              <a:t>Reminder</a:t>
            </a:r>
            <a:r>
              <a:rPr lang="da-DK" dirty="0" smtClean="0"/>
              <a:t>: Multiplikation af matricer</a:t>
            </a:r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2133600" y="1565176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9212" y="1454279"/>
            <a:ext cx="8193988" cy="5143959"/>
            <a:chOff x="2554052" y="1747242"/>
            <a:chExt cx="8193988" cy="5143959"/>
          </a:xfrm>
        </p:grpSpPr>
        <p:grpSp>
          <p:nvGrpSpPr>
            <p:cNvPr id="8" name="Group 7"/>
            <p:cNvGrpSpPr/>
            <p:nvPr/>
          </p:nvGrpSpPr>
          <p:grpSpPr>
            <a:xfrm>
              <a:off x="2554052" y="1924858"/>
              <a:ext cx="8193988" cy="4966343"/>
              <a:chOff x="2554052" y="1923419"/>
              <a:chExt cx="6723856" cy="4075302"/>
            </a:xfrm>
          </p:grpSpPr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2554052" y="4498089"/>
                <a:ext cx="6723856" cy="1500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a-DK" sz="2800" dirty="0">
                    <a:sym typeface="Wingdings" panose="05000000000000000000" pitchFamily="2" charset="2"/>
                  </a:rPr>
                  <a:t>Antallet af søjler (!) i den venstre matrix </a:t>
                </a:r>
              </a:p>
              <a:p>
                <a:pPr algn="ctr"/>
                <a:r>
                  <a:rPr lang="da-DK" sz="2800" dirty="0">
                    <a:sym typeface="Wingdings" panose="05000000000000000000" pitchFamily="2" charset="2"/>
                  </a:rPr>
                  <a:t>skal være det samme som </a:t>
                </a:r>
              </a:p>
              <a:p>
                <a:pPr algn="ctr"/>
                <a:r>
                  <a:rPr lang="da-DK" sz="2800" dirty="0">
                    <a:sym typeface="Wingdings" panose="05000000000000000000" pitchFamily="2" charset="2"/>
                  </a:rPr>
                  <a:t>antallet af rækker (!) i den højre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919707" y="1923419"/>
                <a:ext cx="5976664" cy="2680303"/>
                <a:chOff x="2919707" y="1923419"/>
                <a:chExt cx="5976664" cy="2680303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32" t="30384" r="35236" b="47575"/>
                <a:stretch/>
              </p:blipFill>
              <p:spPr bwMode="auto">
                <a:xfrm>
                  <a:off x="2919707" y="1923419"/>
                  <a:ext cx="5976664" cy="2680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" name="Group 3"/>
                <p:cNvGrpSpPr/>
                <p:nvPr/>
              </p:nvGrpSpPr>
              <p:grpSpPr>
                <a:xfrm>
                  <a:off x="3359696" y="2276872"/>
                  <a:ext cx="4752528" cy="2020123"/>
                  <a:chOff x="3359696" y="2276872"/>
                  <a:chExt cx="4752528" cy="2020123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3359696" y="2492896"/>
                    <a:ext cx="2016224" cy="21602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a-DK" dirty="0"/>
                      <a:t>*          *          *</a:t>
                    </a:r>
                    <a:endParaRPr lang="en-US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 rot="5400000">
                    <a:off x="5886251" y="3036855"/>
                    <a:ext cx="2016224" cy="50405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a-DK" dirty="0"/>
                      <a:t>*          *          *</a:t>
                    </a:r>
                    <a:endParaRPr lang="en-US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 rot="5400000">
                    <a:off x="6852084" y="3032956"/>
                    <a:ext cx="2016224" cy="50405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3359696" y="2990783"/>
                    <a:ext cx="2016224" cy="216024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359696" y="3452881"/>
                    <a:ext cx="2016224" cy="216024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359696" y="3942839"/>
                    <a:ext cx="2016224" cy="216024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6" name="Rectangle 15"/>
            <p:cNvSpPr/>
            <p:nvPr/>
          </p:nvSpPr>
          <p:spPr>
            <a:xfrm>
              <a:off x="3359696" y="1771480"/>
              <a:ext cx="2736304" cy="368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200" dirty="0">
                  <a:solidFill>
                    <a:schemeClr val="tx1"/>
                  </a:solidFill>
                </a:rPr>
                <a:t>4 rækker, 3 søjler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62055" y="1747242"/>
              <a:ext cx="2736304" cy="368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200" dirty="0">
                  <a:solidFill>
                    <a:schemeClr val="tx1"/>
                  </a:solidFill>
                </a:rPr>
                <a:t>3 rækker, 2 søjler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ndesarchiv Bild 101III-Zschaeckel-206-35, Schlacht um Kursk, Panzer VI (Tiger 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86" y="2396971"/>
            <a:ext cx="6596714" cy="4461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7453" y="125760"/>
            <a:ext cx="11718524" cy="770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Slaget ved Kursk: juli 1943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485" y="1095885"/>
                <a:ext cx="11789411" cy="17982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a-DK" sz="3200" dirty="0" smtClean="0"/>
                  <a:t>Matricen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da-DK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har</a:t>
                </a:r>
                <a:r>
                  <a:rPr lang="en-US" sz="3200" dirty="0" smtClean="0"/>
                  <a:t> to </a:t>
                </a:r>
                <a:r>
                  <a:rPr lang="en-US" sz="3200" dirty="0" err="1" smtClean="0"/>
                  <a:t>egenværdier</a:t>
                </a:r>
                <a:r>
                  <a:rPr lang="en-US" sz="32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a-DK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𝑟𝑏</m:t>
                        </m:r>
                      </m:e>
                    </m:rad>
                    <m:r>
                      <a:rPr lang="da-DK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sz="3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3200" b="0" i="1" smtClean="0">
                            <a:latin typeface="Cambria Math" panose="02040503050406030204" pitchFamily="18" charset="0"/>
                          </a:rPr>
                          <m:t>𝑟𝑏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 err="1"/>
                  <a:t>Hvor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ved</a:t>
                </a:r>
                <a:r>
                  <a:rPr lang="en-US" sz="3200" dirty="0"/>
                  <a:t> vi </a:t>
                </a:r>
                <a:r>
                  <a:rPr lang="en-US" sz="3200" dirty="0" err="1"/>
                  <a:t>det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fra</a:t>
                </a:r>
                <a:r>
                  <a:rPr lang="en-US" sz="3200" dirty="0"/>
                  <a:t>: </a:t>
                </a:r>
                <a:r>
                  <a:rPr lang="en-US" sz="3200" dirty="0" err="1"/>
                  <a:t>kom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til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InterMat</a:t>
                </a:r>
                <a:r>
                  <a:rPr lang="en-US" sz="3200" dirty="0"/>
                  <a:t> IV</a:t>
                </a:r>
                <a:r>
                  <a:rPr lang="en-US" sz="3200" dirty="0" smtClean="0"/>
                  <a:t>!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85" y="1095885"/>
                <a:ext cx="11789411" cy="1798235"/>
              </a:xfrm>
              <a:blipFill>
                <a:blip r:embed="rId3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2381" y="2610034"/>
                <a:ext cx="5788107" cy="3844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sz="3000" dirty="0" smtClean="0">
                    <a:solidFill>
                      <a:srgbClr val="002060"/>
                    </a:solidFill>
                  </a:rPr>
                  <a:t>Det viser sig at løsningerne til de koblede differentialligninger (dvs. tidsudviklingen af Røde og Blå kampvogne) kan udtrykkes vha egenværdierne: </a:t>
                </a:r>
              </a:p>
              <a:p>
                <a14:m>
                  <m:oMath xmlns:m="http://schemas.openxmlformats.org/officeDocument/2006/math"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da-DK" sz="30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a-DK" sz="3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⋅(−</m:t>
                        </m:r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3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a-DK" sz="3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a-DK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81" y="2610034"/>
                <a:ext cx="5788107" cy="3844033"/>
              </a:xfrm>
              <a:prstGeom prst="rect">
                <a:avLst/>
              </a:prstGeom>
              <a:blipFill>
                <a:blip r:embed="rId4"/>
                <a:stretch>
                  <a:fillRect l="-2529" t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3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870" y="1322773"/>
                <a:ext cx="11069715" cy="55352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b="1" dirty="0" smtClean="0"/>
                  <a:t>Ligningssystem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a-DK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 =  1</m:t>
                            </m:r>
                          </m:e>
                        </m:mr>
                        <m:m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           =  0</m:t>
                            </m:r>
                          </m:e>
                        </m:mr>
                        <m:m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 =16</m:t>
                            </m:r>
                          </m:e>
                        </m:mr>
                      </m:m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begChr m:val="["/>
                          <m:endChr m:val="]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b="0" dirty="0" smtClean="0"/>
              </a:p>
              <a:p>
                <a:r>
                  <a:rPr lang="da-DK" dirty="0" smtClean="0"/>
                  <a:t>Skaf nuller </a:t>
                </a:r>
                <a:r>
                  <a:rPr lang="da-DK" b="1" dirty="0" smtClean="0"/>
                  <a:t>under</a:t>
                </a:r>
                <a:r>
                  <a:rPr lang="da-DK" dirty="0" smtClean="0"/>
                  <a:t> diagonalen: </a:t>
                </a:r>
              </a:p>
              <a:p>
                <a:pPr marL="0" indent="0">
                  <a:buNone/>
                </a:pPr>
                <a:r>
                  <a:rPr lang="da-DK" dirty="0" smtClean="0"/>
                  <a:t>   Start med første søjle, dernæst anden søjle. </a:t>
                </a:r>
              </a:p>
              <a:p>
                <a:r>
                  <a:rPr lang="da-DK" dirty="0" smtClean="0"/>
                  <a:t>Skaf nuller </a:t>
                </a:r>
                <a:r>
                  <a:rPr lang="da-DK" b="1" dirty="0" smtClean="0"/>
                  <a:t>over </a:t>
                </a:r>
                <a:r>
                  <a:rPr lang="da-DK" dirty="0" smtClean="0"/>
                  <a:t>diagonalen:</a:t>
                </a:r>
              </a:p>
              <a:p>
                <a:pPr marL="0" indent="0">
                  <a:buNone/>
                </a:pPr>
                <a:r>
                  <a:rPr lang="da-DK" dirty="0" smtClean="0"/>
                  <a:t>   Start med tredje søjle, dernæst anden. </a:t>
                </a:r>
                <a:endParaRPr lang="da-DK" dirty="0"/>
              </a:p>
              <a:p>
                <a:r>
                  <a:rPr lang="da-DK" dirty="0" smtClean="0"/>
                  <a:t>Ender med at se sådan ud: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da-DK" i="1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   →    </m:t>
                    </m:r>
                    <m:d>
                      <m:dPr>
                        <m:begChr m:val="["/>
                        <m:endChr m:val="]"/>
                        <m:ctrlPr>
                          <a:rPr lang="da-D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eqArr>
                      </m:e>
                    </m:d>
                    <m:r>
                      <a:rPr lang="da-DK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da-DK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870" y="1322773"/>
                <a:ext cx="11069715" cy="5535227"/>
              </a:xfrm>
              <a:blipFill>
                <a:blip r:embed="rId2"/>
                <a:stretch>
                  <a:fillRect l="-115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Opvarmningsopgave</a:t>
            </a:r>
            <a:endParaRPr lang="da-D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32633">
            <a:off x="9104489" y="3808521"/>
            <a:ext cx="3012119" cy="2331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dirty="0" smtClean="0"/>
              <a:t>Når du er færdig: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dirty="0" smtClean="0"/>
              <a:t>Åbn filen LineaerAfbildning1 i GeoGebra og leg med den!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0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Løs opvarmningsopgaven til </a:t>
            </a:r>
            <a:r>
              <a:rPr lang="da-DK" dirty="0" err="1" smtClean="0"/>
              <a:t>InterMat</a:t>
            </a:r>
            <a:r>
              <a:rPr lang="da-DK" dirty="0" smtClean="0"/>
              <a:t> 3.gang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Findes i dine dokumenter </a:t>
            </a:r>
          </a:p>
          <a:p>
            <a:r>
              <a:rPr lang="da-DK" sz="3600" dirty="0" smtClean="0">
                <a:solidFill>
                  <a:srgbClr val="FF0000"/>
                </a:solidFill>
              </a:rPr>
              <a:t>2018 </a:t>
            </a:r>
            <a:r>
              <a:rPr lang="da-DK" sz="3600" dirty="0" err="1" smtClean="0">
                <a:solidFill>
                  <a:srgbClr val="FF0000"/>
                </a:solidFill>
              </a:rPr>
              <a:t>InterMat</a:t>
            </a:r>
            <a:r>
              <a:rPr lang="da-DK" sz="3600" dirty="0" smtClean="0">
                <a:solidFill>
                  <a:srgbClr val="FF0000"/>
                </a:solidFill>
              </a:rPr>
              <a:t> 2.g / Matricer</a:t>
            </a:r>
            <a:endParaRPr lang="da-DK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114" b="21293"/>
          <a:stretch/>
        </p:blipFill>
        <p:spPr>
          <a:xfrm>
            <a:off x="-1" y="0"/>
            <a:ext cx="8490065" cy="67615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7608" y="271549"/>
            <a:ext cx="5767646" cy="675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a-DK" sz="3600" b="1" dirty="0" smtClean="0"/>
              <a:t>Spejling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447608" y="1049974"/>
                <a:ext cx="5767646" cy="2011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a-DK" dirty="0" smtClean="0">
                    <a:solidFill>
                      <a:srgbClr val="0070C0"/>
                    </a:solidFill>
                  </a:rPr>
                  <a:t>Blå vektor </a:t>
                </a:r>
                <a:r>
                  <a:rPr lang="da-DK" dirty="0" smtClean="0"/>
                  <a:t>spejles i x-aksen og bliver til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rød vektor</a:t>
                </a:r>
                <a:r>
                  <a:rPr lang="da-DK" dirty="0" smtClean="0"/>
                  <a:t>. </a:t>
                </a:r>
              </a:p>
              <a:p>
                <a:pPr lvl="1"/>
                <a:r>
                  <a:rPr lang="da-DK" dirty="0" smtClean="0"/>
                  <a:t>Bemærk 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å 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vektor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8" y="1049974"/>
                <a:ext cx="5767646" cy="2011680"/>
              </a:xfrm>
              <a:prstGeom prst="rect">
                <a:avLst/>
              </a:prstGeom>
              <a:blipFill>
                <a:blip r:embed="rId3"/>
                <a:stretch>
                  <a:fillRect t="-39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43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983" b="21150"/>
          <a:stretch/>
        </p:blipFill>
        <p:spPr>
          <a:xfrm>
            <a:off x="-1" y="-1"/>
            <a:ext cx="8529551" cy="6791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7608" y="271549"/>
            <a:ext cx="5906192" cy="675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a-DK" sz="3600" b="1" dirty="0" smtClean="0"/>
              <a:t>Spejling</a:t>
            </a: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447608" y="1049974"/>
                <a:ext cx="5906192" cy="2011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a-DK" dirty="0" smtClean="0">
                    <a:solidFill>
                      <a:srgbClr val="0070C0"/>
                    </a:solidFill>
                  </a:rPr>
                  <a:t>Blå vektor </a:t>
                </a:r>
                <a:r>
                  <a:rPr lang="da-DK" dirty="0" smtClean="0"/>
                  <a:t>spejles i x-aksen og bliver til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rød vektor</a:t>
                </a:r>
                <a:r>
                  <a:rPr lang="da-DK" dirty="0" smtClean="0"/>
                  <a:t>. </a:t>
                </a:r>
              </a:p>
              <a:p>
                <a:pPr lvl="1"/>
                <a:r>
                  <a:rPr lang="da-DK" dirty="0" smtClean="0"/>
                  <a:t>Bemærk 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å 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vektor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8" y="1049974"/>
                <a:ext cx="5906192" cy="2011680"/>
              </a:xfrm>
              <a:prstGeom prst="rect">
                <a:avLst/>
              </a:prstGeom>
              <a:blipFill>
                <a:blip r:embed="rId3"/>
                <a:stretch>
                  <a:fillRect t="-39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978" b="21159"/>
          <a:stretch/>
        </p:blipFill>
        <p:spPr>
          <a:xfrm>
            <a:off x="0" y="0"/>
            <a:ext cx="8373148" cy="666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7608" y="271549"/>
            <a:ext cx="5906192" cy="675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a-DK" sz="3600" b="1" dirty="0" smtClean="0"/>
              <a:t>Spejling og forstørrelse</a:t>
            </a: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447608" y="1049974"/>
                <a:ext cx="5906192" cy="2011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a-DK" dirty="0" smtClean="0">
                    <a:solidFill>
                      <a:srgbClr val="0070C0"/>
                    </a:solidFill>
                  </a:rPr>
                  <a:t>Blå vektor </a:t>
                </a:r>
                <a:r>
                  <a:rPr lang="da-DK" dirty="0" smtClean="0"/>
                  <a:t>spejles i x-aksen, strækkes til dobbelt længde og bliver til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rød vektor</a:t>
                </a:r>
                <a:r>
                  <a:rPr lang="da-DK" dirty="0" smtClean="0"/>
                  <a:t>. </a:t>
                </a:r>
              </a:p>
              <a:p>
                <a:pPr lvl="1"/>
                <a:r>
                  <a:rPr lang="da-DK" dirty="0" smtClean="0"/>
                  <a:t>Bemærk 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å 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vektor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8" y="1049974"/>
                <a:ext cx="5906192" cy="2011680"/>
              </a:xfrm>
              <a:prstGeom prst="rect">
                <a:avLst/>
              </a:prstGeom>
              <a:blipFill>
                <a:blip r:embed="rId3"/>
                <a:stretch>
                  <a:fillRect t="-39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3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115" b="20511"/>
          <a:stretch/>
        </p:blipFill>
        <p:spPr>
          <a:xfrm>
            <a:off x="0" y="0"/>
            <a:ext cx="8514521" cy="6848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7608" y="271549"/>
            <a:ext cx="5906192" cy="675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a-DK" sz="3600" b="1" dirty="0" smtClean="0"/>
              <a:t>Spejling og forstørrelse</a:t>
            </a:r>
            <a:endParaRPr lang="en-US" sz="3600" b="1" dirty="0"/>
          </a:p>
        </p:txBody>
      </p:sp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447608" y="1049973"/>
                <a:ext cx="5906192" cy="2667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a-DK" dirty="0" smtClean="0">
                    <a:solidFill>
                      <a:srgbClr val="0070C0"/>
                    </a:solidFill>
                  </a:rPr>
                  <a:t>Blå vektor </a:t>
                </a:r>
                <a:r>
                  <a:rPr lang="da-DK" dirty="0" smtClean="0"/>
                  <a:t>spejles i x-aksen, strækkes til dobbelt længde og bliver til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rød vektor</a:t>
                </a:r>
                <a:r>
                  <a:rPr lang="da-DK" dirty="0" smtClean="0"/>
                  <a:t>. </a:t>
                </a:r>
              </a:p>
              <a:p>
                <a:pPr lvl="1"/>
                <a:r>
                  <a:rPr lang="da-DK" dirty="0" smtClean="0"/>
                  <a:t>Bemærk 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å 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vektor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da-DK" b="1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a-DK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bl</m:t>
                    </m:r>
                    <m: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å </m:t>
                    </m:r>
                    <m:r>
                      <m:rPr>
                        <m:sty m:val="p"/>
                      </m:rP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vektor</m:t>
                    </m:r>
                    <m:r>
                      <a:rPr lang="da-DK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bl</m:t>
                    </m:r>
                    <m: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å 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vektor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8" y="1049973"/>
                <a:ext cx="5906192" cy="2667261"/>
              </a:xfrm>
              <a:prstGeom prst="rect">
                <a:avLst/>
              </a:prstGeom>
              <a:blipFill>
                <a:blip r:embed="rId3"/>
                <a:stretch>
                  <a:fillRect t="-295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5913782" y="3008243"/>
            <a:ext cx="4012096" cy="712070"/>
          </a:xfrm>
          <a:prstGeom prst="roundRect">
            <a:avLst>
              <a:gd name="adj" fmla="val 245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 rot="20908166">
            <a:off x="8254471" y="3582036"/>
            <a:ext cx="3229175" cy="712070"/>
          </a:xfrm>
          <a:prstGeom prst="roundRect">
            <a:avLst>
              <a:gd name="adj" fmla="val 24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500" dirty="0" smtClean="0">
                <a:solidFill>
                  <a:schemeClr val="tx1"/>
                </a:solidFill>
              </a:rPr>
              <a:t>OUTPUT PARALLEL </a:t>
            </a:r>
          </a:p>
          <a:p>
            <a:pPr algn="ctr"/>
            <a:r>
              <a:rPr lang="da-DK" sz="2500" dirty="0" smtClean="0">
                <a:solidFill>
                  <a:schemeClr val="tx1"/>
                </a:solidFill>
              </a:rPr>
              <a:t>MED INPUT…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067" b="21211"/>
          <a:stretch/>
        </p:blipFill>
        <p:spPr>
          <a:xfrm>
            <a:off x="0" y="0"/>
            <a:ext cx="8567530" cy="682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51461" y="1385454"/>
            <a:ext cx="1717963" cy="179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447608" y="1049973"/>
                <a:ext cx="5906192" cy="2667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a-DK" dirty="0" smtClean="0">
                    <a:solidFill>
                      <a:srgbClr val="0070C0"/>
                    </a:solidFill>
                  </a:rPr>
                  <a:t>Blå vektor </a:t>
                </a:r>
                <a:r>
                  <a:rPr lang="da-DK" dirty="0" smtClean="0"/>
                  <a:t>spejles i x-aksen, strækkes til dobbelt længde og bliver til 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rød vektor</a:t>
                </a:r>
                <a:r>
                  <a:rPr lang="da-DK" dirty="0" smtClean="0"/>
                  <a:t>. </a:t>
                </a:r>
              </a:p>
              <a:p>
                <a:pPr lvl="1"/>
                <a:r>
                  <a:rPr lang="da-DK" dirty="0" smtClean="0"/>
                  <a:t>Bemærk 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bl</m:t>
                      </m:r>
                      <m: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å </m:t>
                      </m:r>
                      <m:r>
                        <m:rPr>
                          <m:sty m:val="p"/>
                        </m:rPr>
                        <a:rPr lang="da-DK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vektor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a-DK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a-D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a-DK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da-DK" b="1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a-DK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bl</m:t>
                    </m:r>
                    <m: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å </m:t>
                    </m:r>
                    <m:r>
                      <m:rPr>
                        <m:sty m:val="p"/>
                      </m:rPr>
                      <a:rPr lang="da-DK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vektor</m:t>
                    </m:r>
                    <m:r>
                      <a:rPr lang="da-DK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bl</m:t>
                    </m:r>
                    <m: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å 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vektor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08" y="1049973"/>
                <a:ext cx="5906192" cy="2667261"/>
              </a:xfrm>
              <a:prstGeom prst="rect">
                <a:avLst/>
              </a:prstGeom>
              <a:blipFill>
                <a:blip r:embed="rId3"/>
                <a:stretch>
                  <a:fillRect t="-295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5913781" y="3008243"/>
            <a:ext cx="4305209" cy="712070"/>
          </a:xfrm>
          <a:prstGeom prst="roundRect">
            <a:avLst>
              <a:gd name="adj" fmla="val 245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908166">
            <a:off x="8250574" y="3543444"/>
            <a:ext cx="3615305" cy="712070"/>
          </a:xfrm>
          <a:prstGeom prst="roundRect">
            <a:avLst>
              <a:gd name="adj" fmla="val 24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500" dirty="0" smtClean="0">
                <a:solidFill>
                  <a:schemeClr val="tx1"/>
                </a:solidFill>
              </a:rPr>
              <a:t>OUTPUT ANTI-PARALLEL </a:t>
            </a:r>
          </a:p>
          <a:p>
            <a:pPr algn="ctr"/>
            <a:r>
              <a:rPr lang="da-DK" sz="2500" dirty="0" smtClean="0">
                <a:solidFill>
                  <a:schemeClr val="tx1"/>
                </a:solidFill>
              </a:rPr>
              <a:t>MED INPUT…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588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InterMat</vt:lpstr>
      <vt:lpstr>Reminder: Multiplikation af matricer</vt:lpstr>
      <vt:lpstr>Opvarmningsopgave</vt:lpstr>
      <vt:lpstr>Løs opvarmningsopgaven til InterMat 3.gang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 er der Citronmåne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Erik Wegge</dc:creator>
  <cp:lastModifiedBy>Karsten Schmidt</cp:lastModifiedBy>
  <cp:revision>37</cp:revision>
  <dcterms:created xsi:type="dcterms:W3CDTF">2018-01-29T08:18:41Z</dcterms:created>
  <dcterms:modified xsi:type="dcterms:W3CDTF">2019-02-07T15:17:01Z</dcterms:modified>
</cp:coreProperties>
</file>