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19" r:id="rId4"/>
    <p:sldId id="323" r:id="rId5"/>
    <p:sldId id="258" r:id="rId6"/>
    <p:sldId id="318" r:id="rId7"/>
    <p:sldId id="273" r:id="rId8"/>
    <p:sldId id="284" r:id="rId9"/>
    <p:sldId id="324" r:id="rId10"/>
    <p:sldId id="296" r:id="rId11"/>
    <p:sldId id="297" r:id="rId12"/>
    <p:sldId id="305" r:id="rId13"/>
    <p:sldId id="306" r:id="rId14"/>
    <p:sldId id="309" r:id="rId15"/>
    <p:sldId id="307" r:id="rId16"/>
    <p:sldId id="308" r:id="rId17"/>
    <p:sldId id="326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31BC-FA08-4C19-B17B-4EBAD1784CEC}" type="datetimeFigureOut">
              <a:rPr lang="da-DK" smtClean="0"/>
              <a:t>23-01-2018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45F5-0BD8-4F0A-9189-0682E4278B8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57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31BC-FA08-4C19-B17B-4EBAD1784CEC}" type="datetimeFigureOut">
              <a:rPr lang="da-DK" smtClean="0"/>
              <a:t>23-01-2018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45F5-0BD8-4F0A-9189-0682E4278B8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63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31BC-FA08-4C19-B17B-4EBAD1784CEC}" type="datetimeFigureOut">
              <a:rPr lang="da-DK" smtClean="0"/>
              <a:t>23-01-2018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45F5-0BD8-4F0A-9189-0682E4278B8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145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31BC-FA08-4C19-B17B-4EBAD1784CEC}" type="datetimeFigureOut">
              <a:rPr lang="da-DK" smtClean="0"/>
              <a:t>23-01-2018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45F5-0BD8-4F0A-9189-0682E4278B8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34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31BC-FA08-4C19-B17B-4EBAD1784CEC}" type="datetimeFigureOut">
              <a:rPr lang="da-DK" smtClean="0"/>
              <a:t>23-01-2018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45F5-0BD8-4F0A-9189-0682E4278B8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81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31BC-FA08-4C19-B17B-4EBAD1784CEC}" type="datetimeFigureOut">
              <a:rPr lang="da-DK" smtClean="0"/>
              <a:t>23-01-2018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45F5-0BD8-4F0A-9189-0682E4278B8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85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31BC-FA08-4C19-B17B-4EBAD1784CEC}" type="datetimeFigureOut">
              <a:rPr lang="da-DK" smtClean="0"/>
              <a:t>23-01-2018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45F5-0BD8-4F0A-9189-0682E4278B8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25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31BC-FA08-4C19-B17B-4EBAD1784CEC}" type="datetimeFigureOut">
              <a:rPr lang="da-DK" smtClean="0"/>
              <a:t>23-01-2018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45F5-0BD8-4F0A-9189-0682E4278B8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166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31BC-FA08-4C19-B17B-4EBAD1784CEC}" type="datetimeFigureOut">
              <a:rPr lang="da-DK" smtClean="0"/>
              <a:t>23-01-2018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45F5-0BD8-4F0A-9189-0682E4278B8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48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31BC-FA08-4C19-B17B-4EBAD1784CEC}" type="datetimeFigureOut">
              <a:rPr lang="da-DK" smtClean="0"/>
              <a:t>23-01-2018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45F5-0BD8-4F0A-9189-0682E4278B8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9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31BC-FA08-4C19-B17B-4EBAD1784CEC}" type="datetimeFigureOut">
              <a:rPr lang="da-DK" smtClean="0"/>
              <a:t>23-01-2018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45F5-0BD8-4F0A-9189-0682E4278B8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117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31BC-FA08-4C19-B17B-4EBAD1784CEC}" type="datetimeFigureOut">
              <a:rPr lang="da-DK" smtClean="0"/>
              <a:t>23-01-2018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745F5-0BD8-4F0A-9189-0682E4278B8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22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ntbvcjD-F7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da-DK" sz="6000" dirty="0" err="1" smtClean="0"/>
              <a:t>InterMat</a:t>
            </a:r>
            <a:endParaRPr lang="da-DK" sz="60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03648" y="196443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da-DK" dirty="0" smtClean="0"/>
              <a:t>24/1 2018</a:t>
            </a:r>
          </a:p>
          <a:p>
            <a:r>
              <a:rPr lang="da-DK" b="1" dirty="0" smtClean="0"/>
              <a:t>Matrixregning </a:t>
            </a:r>
            <a:r>
              <a:rPr lang="da-DK" b="1" dirty="0" smtClean="0">
                <a:sym typeface="Wingdings" panose="05000000000000000000" pitchFamily="2" charset="2"/>
              </a:rPr>
              <a:t>II</a:t>
            </a:r>
            <a:endParaRPr lang="da-DK" b="1" dirty="0" smtClean="0"/>
          </a:p>
          <a:p>
            <a:r>
              <a:rPr lang="da-DK" sz="2600" dirty="0" smtClean="0"/>
              <a:t>Niels Erik Wegge</a:t>
            </a:r>
          </a:p>
          <a:p>
            <a:r>
              <a:rPr lang="da-DK" sz="2600" dirty="0" smtClean="0"/>
              <a:t>Andreas Obel-Jørgensen</a:t>
            </a:r>
            <a:endParaRPr lang="da-DK" sz="2600" dirty="0"/>
          </a:p>
        </p:txBody>
      </p:sp>
    </p:spTree>
    <p:extLst>
      <p:ext uri="{BB962C8B-B14F-4D97-AF65-F5344CB8AC3E}">
        <p14:creationId xmlns:p14="http://schemas.microsoft.com/office/powerpoint/2010/main" val="42083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dirty="0" smtClean="0"/>
              <a:t>Rækkereduktion af matrix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dsholder til indhold 3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3312368" cy="4925144"/>
              </a:xfrm>
              <a:ln>
                <a:solidFill>
                  <a:schemeClr val="accent1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−   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𝒛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=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a-DK" sz="25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da-DK" sz="25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da-DK" sz="25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+ 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𝟑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𝒛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da-DK" sz="25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𝟑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𝟑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𝒛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=−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da-DK" sz="25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da-DK" sz="2500" b="1" dirty="0" smtClean="0">
                    <a:solidFill>
                      <a:srgbClr val="FF0000"/>
                    </a:solidFill>
                  </a:rPr>
                  <a:t>R3-2R1</a:t>
                </a:r>
                <a:r>
                  <a:rPr lang="da-DK" sz="25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R3:</a:t>
                </a:r>
                <a:endParaRPr lang="da-DK" sz="25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−  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𝒛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=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a-DK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da-DK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da-DK" sz="25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+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𝟑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𝒛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da-DK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         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+ 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𝟓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𝒛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=−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𝟖</m:t>
                    </m:r>
                  </m:oMath>
                </a14:m>
                <a:r>
                  <a:rPr lang="da-DK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endParaRPr lang="da-DK" sz="25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a-DK" sz="2500" b="1" dirty="0" smtClean="0">
                    <a:solidFill>
                      <a:srgbClr val="FF0000"/>
                    </a:solidFill>
                  </a:rPr>
                  <a:t>R3-R2</a:t>
                </a:r>
                <a:r>
                  <a:rPr lang="da-DK" sz="25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R3: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−  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𝒛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=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a-DK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da-DK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da-DK" sz="25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+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𝟑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𝒛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da-DK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          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      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𝒛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=−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𝟖</m:t>
                    </m:r>
                  </m:oMath>
                </a14:m>
                <a:r>
                  <a:rPr lang="da-DK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da-DK" sz="25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Pladsholder til indhol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3312368" cy="4925144"/>
              </a:xfrm>
              <a:blipFill rotWithShape="1">
                <a:blip r:embed="rId2"/>
                <a:stretch>
                  <a:fillRect l="-275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dsholder til indhold 3"/>
              <p:cNvSpPr txBox="1">
                <a:spLocks/>
              </p:cNvSpPr>
              <p:nvPr/>
            </p:nvSpPr>
            <p:spPr>
              <a:xfrm>
                <a:off x="4860032" y="1600200"/>
                <a:ext cx="3312368" cy="492514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a-DK" sz="2500" b="1" dirty="0" smtClean="0">
                    <a:solidFill>
                      <a:srgbClr val="FF0000"/>
                    </a:solidFill>
                  </a:rPr>
                  <a:t>½R3</a:t>
                </a:r>
                <a:r>
                  <a:rPr lang="da-DK" sz="25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R3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−  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𝒛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=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a-DK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a-DK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da-DK" sz="25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+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𝟑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𝒛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da-DK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          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      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𝒛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=−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da-DK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da-DK" sz="2500" b="1" dirty="0" smtClean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</a:t>
                </a:r>
                <a:endParaRPr lang="da-DK" sz="25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a-DK" sz="2500" b="1" dirty="0" smtClean="0">
                    <a:solidFill>
                      <a:srgbClr val="FF0000"/>
                    </a:solidFill>
                  </a:rPr>
                  <a:t>R2-3R3</a:t>
                </a:r>
                <a:r>
                  <a:rPr lang="da-DK" sz="25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da-DK" sz="25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R2</a:t>
                </a:r>
                <a:endParaRPr lang="da-DK" sz="2500" b="1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−  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𝒛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=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a-DK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da-DK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da-DK" sz="25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     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𝟏𝟐</m:t>
                    </m:r>
                  </m:oMath>
                </a14:m>
                <a:r>
                  <a:rPr lang="da-DK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da-DK" sz="2500" b="1" dirty="0" smtClean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</a:t>
                </a:r>
                <a:endParaRPr lang="da-DK" sz="25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                   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𝒛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=−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da-DK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da-DK" sz="2500" b="1" dirty="0" smtClean="0">
                    <a:solidFill>
                      <a:srgbClr val="FF0000"/>
                    </a:solidFill>
                  </a:rPr>
                  <a:t>R1+2R2+R3</a:t>
                </a:r>
                <a:r>
                  <a:rPr lang="da-DK" sz="25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R1</a:t>
                </a:r>
                <a:endParaRPr lang="da-DK" sz="2500" b="1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                  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𝟐𝟐</m:t>
                    </m:r>
                  </m:oMath>
                </a14:m>
                <a:r>
                  <a:rPr lang="da-DK" sz="25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 </a:t>
                </a:r>
                <a:r>
                  <a:rPr lang="da-DK" sz="2500" b="1" dirty="0" smtClean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</a:t>
                </a:r>
                <a:r>
                  <a:rPr lang="da-DK" sz="25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endParaRPr lang="da-DK" sz="25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a-DK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da-DK" sz="25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      =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𝟏𝟐</m:t>
                    </m:r>
                  </m:oMath>
                </a14:m>
                <a:endParaRPr lang="da-DK" sz="25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                    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𝒛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=−</m:t>
                    </m:r>
                    <m:r>
                      <a:rPr lang="da-DK" sz="25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da-DK" sz="2500" b="1" dirty="0" smtClean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 </a:t>
                </a:r>
                <a:r>
                  <a:rPr lang="da-DK" sz="25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endParaRPr lang="da-DK" sz="25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a-DK" sz="25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Pladsholder til indho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600200"/>
                <a:ext cx="3312368" cy="4925144"/>
              </a:xfrm>
              <a:prstGeom prst="rect">
                <a:avLst/>
              </a:prstGeom>
              <a:blipFill rotWithShape="1">
                <a:blip r:embed="rId3"/>
                <a:stretch>
                  <a:fillRect l="-2381" t="-173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24423" r="52535" b="56530"/>
          <a:stretch/>
        </p:blipFill>
        <p:spPr bwMode="auto">
          <a:xfrm rot="259593">
            <a:off x="4067944" y="310946"/>
            <a:ext cx="4707324" cy="379883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dirty="0" smtClean="0"/>
              <a:t>Ikke-entydighed af løsning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dsholder til indhold 3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3312368" cy="4925144"/>
              </a:xfr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−   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𝒛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=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a-DK" sz="25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da-DK" sz="25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da-DK" sz="25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+ 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𝟑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𝒛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a-DK" sz="2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da-DK" sz="25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da-DK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da-DK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da-DK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da-DK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da-DK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da-DK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da-DK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𝒛</m:t>
                    </m:r>
                    <m:r>
                      <a:rPr lang="da-DK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 =</m:t>
                    </m:r>
                    <m:r>
                      <a:rPr lang="da-DK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da-DK" sz="2500" b="1" i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da-DK" sz="2500" dirty="0" smtClean="0">
                    <a:solidFill>
                      <a:srgbClr val="FF0000"/>
                    </a:solidFill>
                  </a:rPr>
                  <a:t>Sidste ligning er ”samme” som første…</a:t>
                </a:r>
              </a:p>
            </p:txBody>
          </p:sp>
        </mc:Choice>
        <mc:Fallback xmlns="">
          <p:sp>
            <p:nvSpPr>
              <p:cNvPr id="4" name="Pladsholder til indhol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3312368" cy="4925144"/>
              </a:xfrm>
              <a:blipFill rotWithShape="1">
                <a:blip r:embed="rId2"/>
                <a:stretch>
                  <a:fillRect l="-275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dsholder til indhold 3"/>
              <p:cNvSpPr txBox="1">
                <a:spLocks/>
              </p:cNvSpPr>
              <p:nvPr/>
            </p:nvSpPr>
            <p:spPr>
              <a:xfrm>
                <a:off x="3923928" y="1600200"/>
                <a:ext cx="4896544" cy="492514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a-DK" sz="2400" dirty="0" smtClean="0">
                    <a:solidFill>
                      <a:schemeClr val="tx1"/>
                    </a:solidFill>
                  </a:rPr>
                  <a:t>Rul løsningen op nedefra: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a-DK" sz="2400" u="sng" dirty="0" smtClean="0">
                    <a:solidFill>
                      <a:schemeClr val="tx1"/>
                    </a:solidFill>
                  </a:rPr>
                  <a:t>Sidste række</a:t>
                </a:r>
                <a:r>
                  <a:rPr lang="da-DK" sz="2400" dirty="0" smtClean="0">
                    <a:solidFill>
                      <a:schemeClr val="tx1"/>
                    </a:solidFill>
                  </a:rPr>
                  <a:t>: nuller…</a:t>
                </a:r>
                <a:r>
                  <a:rPr lang="da-DK" sz="24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da-DK" sz="2400" dirty="0" err="1" smtClean="0">
                    <a:solidFill>
                      <a:schemeClr val="tx1"/>
                    </a:solidFill>
                  </a:rPr>
                  <a:t>parametriseres</a:t>
                </a:r>
                <a:r>
                  <a:rPr lang="da-DK" sz="2400" dirty="0" smtClean="0">
                    <a:solidFill>
                      <a:schemeClr val="tx1"/>
                    </a:solidFill>
                  </a:rPr>
                  <a:t> med </a:t>
                </a:r>
                <a:r>
                  <a:rPr lang="da-DK" sz="2400" i="1" dirty="0" smtClean="0">
                    <a:solidFill>
                      <a:schemeClr val="tx1"/>
                    </a:solidFill>
                  </a:rPr>
                  <a:t>t</a:t>
                </a:r>
                <a:r>
                  <a:rPr lang="da-DK" sz="2400" dirty="0" smtClean="0">
                    <a:solidFill>
                      <a:schemeClr val="tx1"/>
                    </a:solidFill>
                  </a:rPr>
                  <a:t>:    </a:t>
                </a:r>
                <a14:m>
                  <m:oMath xmlns:m="http://schemas.openxmlformats.org/officeDocument/2006/math">
                    <m:r>
                      <a:rPr lang="da-DK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da-DK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da-DK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da-DK" sz="2400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a-DK" sz="2400" u="sng" dirty="0" smtClean="0">
                    <a:solidFill>
                      <a:schemeClr val="tx1"/>
                    </a:solidFill>
                  </a:rPr>
                  <a:t>Næstsidste</a:t>
                </a:r>
                <a:r>
                  <a:rPr lang="da-DK" sz="2400" dirty="0" smtClean="0">
                    <a:solidFill>
                      <a:schemeClr val="tx1"/>
                    </a:solidFill>
                  </a:rPr>
                  <a:t> række: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da-DK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a:rPr lang="da-DK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da-DK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da-DK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a-DK" sz="2400" dirty="0" smtClean="0">
                    <a:solidFill>
                      <a:schemeClr val="tx1"/>
                    </a:solidFill>
                  </a:rPr>
                  <a:t>Dvs.             </a:t>
                </a:r>
                <a14:m>
                  <m:oMath xmlns:m="http://schemas.openxmlformats.org/officeDocument/2006/math">
                    <m:r>
                      <a:rPr lang="da-DK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da-DK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=−3</m:t>
                    </m:r>
                    <m:r>
                      <a:rPr lang="da-DK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da-DK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a-DK" sz="2400" u="sng" dirty="0" smtClean="0">
                    <a:solidFill>
                      <a:schemeClr val="tx1"/>
                    </a:solidFill>
                  </a:rPr>
                  <a:t>Øverste</a:t>
                </a:r>
                <a:r>
                  <a:rPr lang="da-DK" sz="2400" dirty="0" smtClean="0">
                    <a:solidFill>
                      <a:schemeClr val="tx1"/>
                    </a:solidFill>
                  </a:rPr>
                  <a:t> række: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da-DK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+5</m:t>
                      </m:r>
                      <m:r>
                        <a:rPr lang="da-DK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da-DK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da-DK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a-DK" sz="2400" dirty="0" smtClean="0">
                    <a:solidFill>
                      <a:schemeClr val="tx1"/>
                    </a:solidFill>
                  </a:rPr>
                  <a:t>Dvs.             </a:t>
                </a:r>
                <a14:m>
                  <m:oMath xmlns:m="http://schemas.openxmlformats.org/officeDocument/2006/math">
                    <m:r>
                      <a:rPr lang="da-DK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da-DK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=2−5</m:t>
                    </m:r>
                    <m:r>
                      <a:rPr lang="da-DK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da-DK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da-DK" sz="2400" dirty="0" smtClean="0">
                    <a:solidFill>
                      <a:schemeClr val="tx1"/>
                    </a:solidFill>
                  </a:rPr>
                  <a:t>Løsningen 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a-DK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da-DK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e>
                            <m:r>
                              <a:rPr lang="da-DK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eqArr>
                      </m:e>
                    </m:d>
                    <m:r>
                      <a:rPr lang="da-DK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a-DK" sz="2400" b="0" i="1" smtClean="0">
                                <a:latin typeface="Cambria Math"/>
                              </a:rPr>
                              <m:t>2−5</m:t>
                            </m:r>
                            <m:r>
                              <a:rPr lang="da-DK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da-DK" sz="2400" b="0" i="1" smtClean="0">
                                <a:latin typeface="Cambria Math"/>
                              </a:rPr>
                              <m:t>−3</m:t>
                            </m:r>
                            <m:r>
                              <a:rPr lang="da-DK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da-DK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da-DK" sz="2400" b="0" i="1" smtClean="0">
                        <a:latin typeface="Cambria Math"/>
                      </a:rPr>
                      <m:t>,</m:t>
                    </m:r>
                    <m:r>
                      <a:rPr lang="da-DK" sz="2400" b="0" i="1" smtClean="0">
                        <a:latin typeface="Cambria Math"/>
                      </a:rPr>
                      <m:t>𝑡</m:t>
                    </m:r>
                    <m:r>
                      <a:rPr lang="da-DK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da-DK" sz="2400" b="1" i="0" smtClean="0">
                        <a:latin typeface="Cambria Math"/>
                        <a:ea typeface="Cambria Math"/>
                      </a:rPr>
                      <m:t>𝐑</m:t>
                    </m:r>
                  </m:oMath>
                </a14:m>
                <a:endParaRPr lang="da-DK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Pladsholder til indho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600200"/>
                <a:ext cx="4896544" cy="4925144"/>
              </a:xfrm>
              <a:prstGeom prst="rect">
                <a:avLst/>
              </a:prstGeom>
              <a:blipFill rotWithShape="1">
                <a:blip r:embed="rId3"/>
                <a:stretch>
                  <a:fillRect l="-1863" t="-86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23846" r="53184" b="56157"/>
          <a:stretch/>
        </p:blipFill>
        <p:spPr bwMode="auto">
          <a:xfrm>
            <a:off x="395536" y="3861048"/>
            <a:ext cx="3106223" cy="28377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1124744"/>
          </a:xfrm>
        </p:spPr>
        <p:txBody>
          <a:bodyPr/>
          <a:lstStyle/>
          <a:p>
            <a:r>
              <a:rPr lang="da-DK" dirty="0" smtClean="0">
                <a:hlinkClick r:id="rId2"/>
              </a:rPr>
              <a:t>DTU Intro til lineære afbildninger</a:t>
            </a:r>
            <a:r>
              <a:rPr lang="da-DK" dirty="0" smtClean="0"/>
              <a:t> (fra 4:20…)</a:t>
            </a:r>
            <a:endParaRPr lang="da-DK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Lineære afbildninger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t="22307" r="40535" b="28732"/>
          <a:stretch/>
        </p:blipFill>
        <p:spPr bwMode="auto">
          <a:xfrm>
            <a:off x="481192" y="1340768"/>
            <a:ext cx="8205608" cy="418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1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dsholder til indhold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543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da-DK" sz="28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Definition: </a:t>
                </a:r>
                <a:r>
                  <a:rPr lang="da-DK" sz="28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da-DK" sz="28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da-DK" sz="28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afbildning </a:t>
                </a:r>
                <a14:m>
                  <m:oMath xmlns:m="http://schemas.openxmlformats.org/officeDocument/2006/math">
                    <m:r>
                      <a:rPr lang="da-DK" sz="28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da-DK" sz="28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kaldes </a:t>
                </a:r>
                <a:r>
                  <a:rPr lang="da-DK" sz="28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LINEÆR </a:t>
                </a:r>
                <a:r>
                  <a:rPr lang="da-DK" sz="28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når den har følgende to egenskaber: 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da-DK" sz="2800" u="sng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</a:t>
                </a:r>
                <a:r>
                  <a:rPr lang="da-DK" sz="2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afbildes </a:t>
                </a:r>
                <a:r>
                  <a:rPr lang="da-DK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over i </a:t>
                </a:r>
                <a:r>
                  <a:rPr lang="da-DK" sz="2800" u="sng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</a:t>
                </a:r>
                <a:r>
                  <a:rPr lang="da-DK" sz="2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da-DK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a-DK" sz="2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a-DK" sz="2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da-DK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a-DK" sz="2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a-DK" sz="2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da-DK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da-DK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a-DK" sz="2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a-DK" sz="2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da-DK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a-DK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da-DK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a-DK" sz="2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a-DK" sz="2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da-DK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da-DK" sz="28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da-DK" sz="2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:r>
                  <a:rPr lang="da-DK" sz="2800" u="sng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proportionalitet</a:t>
                </a:r>
                <a:r>
                  <a:rPr lang="da-DK" sz="2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afbildes over i </a:t>
                </a:r>
                <a:r>
                  <a:rPr lang="da-DK" sz="2800" u="sng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proportionalitet</a:t>
                </a:r>
                <a:r>
                  <a:rPr lang="da-DK" sz="2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da-DK" sz="2800" i="1" dirty="0" smtClean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da-DK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𝒌𝒙</m:t>
                          </m:r>
                        </m:e>
                      </m:d>
                      <m:r>
                        <a:rPr lang="da-DK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𝒌𝒇</m:t>
                      </m:r>
                      <m:r>
                        <a:rPr lang="da-DK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a-DK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da-DK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a-DK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Pladsholder til indhol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543791"/>
              </a:xfrm>
              <a:prstGeom prst="rect">
                <a:avLst/>
              </a:prstGeom>
              <a:blipFill>
                <a:blip r:embed="rId2"/>
                <a:stretch>
                  <a:fillRect l="-1556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Lineære afbildninger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594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dsholder til indhold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5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da-DK" sz="28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 gymnasiet bruger vi ikke begrebet ”lineær funktion” på samme måde: se på forskriften for en ret linje: </a:t>
                </a:r>
                <a14:m>
                  <m:oMath xmlns:m="http://schemas.openxmlformats.org/officeDocument/2006/math">
                    <m:r>
                      <a:rPr lang="da-DK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a-DK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da-DK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a-DK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da-DK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a-DK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a-DK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a-DK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da-DK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a-DK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a-DK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da-DK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da-DK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a-DK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a-DK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a-DK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a-DK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a-DK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a-DK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sSub>
                      <m:sSubPr>
                        <m:ctrlPr>
                          <a:rPr lang="da-DK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a-DK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da-DK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da-DK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sSub>
                      <m:sSubPr>
                        <m:ctrlPr>
                          <a:rPr lang="da-DK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a-DK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da-DK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da-DK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da-DK" sz="28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da-DK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a-DK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a-DK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a-DK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da-DK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a-DK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a-DK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da-DK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b>
                      <m:sSubPr>
                        <m:ctrlPr>
                          <a:rPr lang="da-DK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a-DK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da-DK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da-DK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b>
                      <m:sSubPr>
                        <m:ctrlPr>
                          <a:rPr lang="da-DK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a-DK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da-DK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da-DK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da-DK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da-DK" sz="28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da-DK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da-DK" sz="28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Dvs.</a:t>
                </a:r>
                <a:r>
                  <a:rPr lang="da-DK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a-DK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a-DK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a-DK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a-DK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a-DK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a-DK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a-DK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≠ </m:t>
                    </m:r>
                    <m:r>
                      <a:rPr lang="da-DK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a-DK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a-DK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a-DK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da-DK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a-DK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a-DK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a-DK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da-DK" sz="28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da-DK" sz="28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med mindre </a:t>
                </a:r>
                <a:r>
                  <a:rPr lang="da-DK" sz="2800" i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da-DK" sz="28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0!</a:t>
                </a:r>
                <a:r>
                  <a:rPr lang="da-DK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a-DK" sz="28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da-DK" sz="2800" dirty="0" smtClean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 lineær gymnasiefunktion er altså kun ”rigtigt” lineær (”universitetslineær”), hvis den er en proportionalitet. </a:t>
                </a:r>
              </a:p>
            </p:txBody>
          </p:sp>
        </mc:Choice>
        <mc:Fallback xmlns="">
          <p:sp>
            <p:nvSpPr>
              <p:cNvPr id="4" name="Pladsholder til indhol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5394"/>
              </a:xfrm>
              <a:prstGeom prst="rect">
                <a:avLst/>
              </a:prstGeom>
              <a:blipFill>
                <a:blip r:embed="rId2"/>
                <a:stretch>
                  <a:fillRect l="-1481" t="-1059" r="-2074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el 1"/>
              <p:cNvSpPr txBox="1">
                <a:spLocks/>
              </p:cNvSpPr>
              <p:nvPr/>
            </p:nvSpPr>
            <p:spPr>
              <a:xfrm>
                <a:off x="457200" y="125760"/>
                <a:ext cx="8229600" cy="1143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da-DK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a-DK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a-DK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da-DK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a-DK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a-DK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da-DK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a-DK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a-DK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da-DK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a-DK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a-DK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da-DK" sz="3200" dirty="0" smtClean="0"/>
                  <a:t> og </a:t>
                </a:r>
                <a14:m>
                  <m:oMath xmlns:m="http://schemas.openxmlformats.org/officeDocument/2006/math">
                    <m:r>
                      <a:rPr lang="da-DK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a-DK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𝒌𝒙</m:t>
                        </m:r>
                      </m:e>
                    </m:d>
                    <m:r>
                      <a:rPr lang="da-DK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𝒌𝒇</m:t>
                    </m:r>
                    <m:r>
                      <a:rPr lang="da-DK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a-DK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a-DK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a-DK" sz="3200" dirty="0" smtClean="0"/>
                  <a:t> </a:t>
                </a:r>
                <a:endParaRPr lang="da-DK" sz="3200" dirty="0"/>
              </a:p>
            </p:txBody>
          </p:sp>
        </mc:Choice>
        <mc:Fallback xmlns="">
          <p:sp>
            <p:nvSpPr>
              <p:cNvPr id="5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5760"/>
                <a:ext cx="8229600" cy="1143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dsholder til indhold 3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12314"/>
                <a:ext cx="8712968" cy="5213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da-DK" sz="26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Eksempel </a:t>
                </a:r>
                <a:r>
                  <a:rPr lang="da-DK" sz="2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på lineær afbildning i to variable: </a:t>
                </a:r>
                <a:r>
                  <a:rPr lang="da-DK" sz="2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fra R</a:t>
                </a:r>
                <a:r>
                  <a:rPr lang="da-DK" sz="2600" baseline="30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da-DK" sz="2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ind i R</a:t>
                </a:r>
                <a:r>
                  <a:rPr lang="da-DK" sz="2600" baseline="300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da-DK" sz="2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600" b="0" i="1" smtClean="0">
                          <a:effectLst/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a-DK" sz="2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600" b="0" i="1" smtClean="0"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600" b="0" i="1" smtClean="0"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da-DK" sz="2600" b="0" i="1" smtClean="0">
                          <a:effectLst/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da-DK" sz="2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sz="2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a-DK" sz="26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da-DK" sz="2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 </a:t>
                </a:r>
                <a:r>
                  <a:rPr lang="da-DK" sz="26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 </a:t>
                </a:r>
                <a:r>
                  <a:rPr lang="da-DK" sz="2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virkelig lineær: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a-DK" sz="26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a-DK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a-DK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a-DK" sz="26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a-DK" sz="2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a-DK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a-DK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a-DK" sz="2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a-DK" sz="2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a-DK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6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a-DK" sz="2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a-DK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a-DK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a-DK" sz="2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da-DK" sz="26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da-DK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da-DK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da-DK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a-DK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a-DK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da-DK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da-DK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a-DK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a-DK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da-DK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a-DK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a-DK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da-DK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da-DK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a-DK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a-DK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da-DK" sz="26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da-DK" sz="2600" b="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da-DK" sz="26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da-DK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da-DK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a-DK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+3</m:t>
                            </m:r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a-DK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da-DK" sz="26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da-DK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da-DK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a-DK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+3</m:t>
                            </m:r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a-DK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a-DK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a-DK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da-DK" sz="2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26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a-DK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a-DK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a-DK" sz="26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a-DK" sz="2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a-DK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6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a-DK" sz="2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da-DK" sz="26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26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a-DK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a-DK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a-DK" sz="26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a-DK" sz="2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a-DK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6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a-DK" sz="2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da-DK" sz="26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a-DK" sz="2600" dirty="0" smtClean="0">
                    <a:latin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</a:t>
                </a:r>
                <a:endParaRPr lang="da-DK" sz="260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a-DK" sz="26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a-DK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da-DK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da-DK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da-DK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da-DK" sz="2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da-DK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da-DK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da-DK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da-DK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da-DK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da-DK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da-DK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da-DK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da-DK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da-DK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da-DK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da-DK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  <m:r>
                      <a:rPr lang="da-DK" sz="2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2600" b="0" i="1" smtClean="0">
                        <a:latin typeface="Cambria Math"/>
                        <a:cs typeface="Times New Roman" panose="02020603050405020304" pitchFamily="18" charset="0"/>
                      </a:rPr>
                      <m:t>𝑘𝑓</m:t>
                    </m:r>
                    <m:d>
                      <m:dPr>
                        <m:ctrlPr>
                          <a:rPr lang="da-DK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da-DK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sz="26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a-DK" sz="2600" dirty="0" smtClean="0">
                    <a:latin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</a:t>
                </a:r>
                <a:endParaRPr lang="da-DK" sz="260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Pladsholder til indhol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12314"/>
                <a:ext cx="8712968" cy="5213030"/>
              </a:xfrm>
              <a:prstGeom prst="rect">
                <a:avLst/>
              </a:prstGeom>
              <a:blipFill>
                <a:blip r:embed="rId2"/>
                <a:stretch>
                  <a:fillRect l="-1259" t="-819" r="-979" b="-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Lineære afbildninger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14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ladsholder til indhold 3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417638"/>
                <a:ext cx="8712968" cy="5509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da-DK" sz="26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Eksempel </a:t>
                </a:r>
                <a:r>
                  <a:rPr lang="da-DK" sz="2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på lineær afbildning i to variable: </a:t>
                </a:r>
                <a:r>
                  <a:rPr lang="da-DK" sz="2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fra R</a:t>
                </a:r>
                <a:r>
                  <a:rPr lang="da-DK" sz="2600" baseline="30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da-DK" sz="2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ind i R</a:t>
                </a:r>
                <a:r>
                  <a:rPr lang="da-DK" sz="2600" baseline="300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da-DK" sz="2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600" b="0" i="1" smtClean="0">
                          <a:effectLst/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a-DK" sz="2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600" b="0" i="1" smtClean="0"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600" b="0" i="1" smtClean="0"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da-DK" sz="2600" b="0" i="1" smtClean="0">
                          <a:effectLst/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da-DK" sz="2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sz="2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a-DK" sz="26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da-DK" sz="2600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 kan skrives </a:t>
                </a:r>
                <a:r>
                  <a:rPr lang="da-DK" sz="2600" dirty="0" err="1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vha</a:t>
                </a:r>
                <a:r>
                  <a:rPr lang="da-DK" sz="2600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MATRIX-multiplikation!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600" i="1">
                          <a:solidFill>
                            <a:srgbClr val="FF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a-DK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da-DK" sz="2600" i="1">
                          <a:solidFill>
                            <a:srgbClr val="FF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a-DK" sz="2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2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a-DK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da-DK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da-DK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a-DK" sz="26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a-DK" sz="2500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Bemærk: </a:t>
                </a:r>
                <a14:m>
                  <m:oMath xmlns:m="http://schemas.openxmlformats.org/officeDocument/2006/math">
                    <m:r>
                      <a:rPr lang="da-DK" sz="2500" i="1">
                        <a:solidFill>
                          <a:schemeClr val="tx2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a-DK" sz="25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5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da-DK" sz="2500" i="1">
                        <a:solidFill>
                          <a:schemeClr val="tx2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a-DK" sz="25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a-DK" sz="25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da-DK" sz="25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5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da-DK" sz="25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a-DK" sz="25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a-DK" sz="2500" b="0" i="1" smtClean="0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da-DK" sz="25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5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da-DK" sz="25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a-DK" sz="25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da-DK" sz="2500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a-DK" sz="2500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og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da-DK" sz="2500" dirty="0">
                    <a:solidFill>
                      <a:schemeClr val="tx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da-DK" sz="2500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da-DK" sz="2500" dirty="0">
                    <a:solidFill>
                      <a:schemeClr val="tx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a-DK" sz="2500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da-DK" sz="2500" i="1">
                        <a:solidFill>
                          <a:schemeClr val="tx2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a-DK" sz="25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5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da-DK" sz="2500" i="1">
                        <a:solidFill>
                          <a:schemeClr val="tx2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a-DK" sz="25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a-DK" sz="25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da-DK" sz="25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5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da-DK" sz="25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a-DK" sz="25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a-DK" sz="2500" i="1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da-DK" sz="25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5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da-DK" sz="25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da-DK" sz="25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da-DK" sz="25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a-DK" sz="2500" b="0" i="0" smtClean="0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da-DK" sz="2500" dirty="0" smtClean="0">
                  <a:solidFill>
                    <a:schemeClr val="tx2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da-DK" sz="2600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dvs. søjlerne i matricen er billedet af punkterne (1,0) og (0,1)!</a:t>
                </a:r>
              </a:p>
            </p:txBody>
          </p:sp>
        </mc:Choice>
        <mc:Fallback>
          <p:sp>
            <p:nvSpPr>
              <p:cNvPr id="4" name="Pladsholder til indhol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417638"/>
                <a:ext cx="8712968" cy="5509970"/>
              </a:xfrm>
              <a:prstGeom prst="rect">
                <a:avLst/>
              </a:prstGeom>
              <a:blipFill>
                <a:blip r:embed="rId2"/>
                <a:stretch>
                  <a:fillRect l="-1259" t="-886" b="-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Lineære afbildninger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38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ladsholder til indhold 3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417638"/>
                <a:ext cx="8712968" cy="2987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da-DK" sz="26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Eksempel </a:t>
                </a:r>
                <a:r>
                  <a:rPr lang="da-DK" sz="2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på lineær afbildning i to variable: </a:t>
                </a:r>
                <a:r>
                  <a:rPr lang="da-DK" sz="2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fra R</a:t>
                </a:r>
                <a:r>
                  <a:rPr lang="da-DK" sz="2600" baseline="30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da-DK" sz="2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ind i R</a:t>
                </a:r>
                <a:r>
                  <a:rPr lang="da-DK" sz="2600" baseline="300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da-DK" sz="2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600" b="0" i="1" smtClean="0">
                          <a:effectLst/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a-DK" sz="2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600" b="0" i="1" smtClean="0"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600" b="0" i="1" smtClean="0"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da-DK" sz="2600" b="0" i="1" smtClean="0">
                          <a:effectLst/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da-DK" sz="2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sz="2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da-DK" sz="2600" b="0" i="1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a-DK" sz="26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da-DK" sz="2600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 kan skrives </a:t>
                </a:r>
                <a:r>
                  <a:rPr lang="da-DK" sz="2600" dirty="0" err="1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vha</a:t>
                </a:r>
                <a:r>
                  <a:rPr lang="da-DK" sz="2600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MATRIX-multiplikation!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600" i="1">
                          <a:solidFill>
                            <a:srgbClr val="FF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a-DK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da-DK" sz="2600" i="1">
                          <a:solidFill>
                            <a:srgbClr val="FF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a-DK" sz="2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2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a-DK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da-DK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da-DK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a-DK" sz="26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Pladsholder til indhol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417638"/>
                <a:ext cx="8712968" cy="2987934"/>
              </a:xfrm>
              <a:prstGeom prst="rect">
                <a:avLst/>
              </a:prstGeom>
              <a:blipFill>
                <a:blip r:embed="rId2"/>
                <a:stretch>
                  <a:fillRect l="-1259" t="-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Lineære afbildninger</a:t>
            </a:r>
            <a:endParaRPr lang="da-DK" dirty="0"/>
          </a:p>
        </p:txBody>
      </p:sp>
      <p:pic>
        <p:nvPicPr>
          <p:cNvPr id="6" name="Billede 47578" descr="C:\Users\nw\Pictures\2013-06-29 giraf 100\giraf 100 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39694"/>
            <a:ext cx="1395912" cy="31051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83"/>
          <p:cNvSpPr>
            <a:spLocks noChangeArrowheads="1"/>
          </p:cNvSpPr>
          <p:nvPr/>
        </p:nvSpPr>
        <p:spPr bwMode="auto">
          <a:xfrm>
            <a:off x="7557473" y="2387566"/>
            <a:ext cx="1360805" cy="1313676"/>
          </a:xfrm>
          <a:prstGeom prst="wedgeRoundRectCallout">
            <a:avLst>
              <a:gd name="adj1" fmla="val -64861"/>
              <a:gd name="adj2" fmla="val 4299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200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 </a:t>
            </a:r>
            <a:r>
              <a:rPr lang="en-US" sz="2200" dirty="0" err="1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næste</a:t>
            </a:r>
            <a:r>
              <a:rPr lang="en-US" sz="2200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gang!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dirty="0" smtClean="0"/>
              <a:t>Addition af matricer</a:t>
            </a:r>
            <a:endParaRPr lang="da-DK" dirty="0"/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609600" y="1565176"/>
            <a:ext cx="822960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 smtClean="0">
              <a:sym typeface="Wingdings" panose="05000000000000000000" pitchFamily="2" charset="2"/>
            </a:endParaRPr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>
            <a:off x="457200" y="4725144"/>
            <a:ext cx="8435280" cy="1500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dirty="0" smtClean="0">
                <a:sym typeface="Wingdings" panose="05000000000000000000" pitchFamily="2" charset="2"/>
              </a:rPr>
              <a:t>De to matricer skal have </a:t>
            </a:r>
          </a:p>
          <a:p>
            <a:pPr marL="0" indent="0" algn="ctr">
              <a:buNone/>
            </a:pPr>
            <a:r>
              <a:rPr lang="da-DK" dirty="0" smtClean="0">
                <a:sym typeface="Wingdings" panose="05000000000000000000" pitchFamily="2" charset="2"/>
              </a:rPr>
              <a:t>samme antal rækker og samme antal søjler </a:t>
            </a:r>
          </a:p>
          <a:p>
            <a:pPr marL="0" indent="0" algn="ctr">
              <a:buNone/>
            </a:pPr>
            <a:r>
              <a:rPr lang="da-DK" dirty="0" smtClean="0">
                <a:sym typeface="Wingdings" panose="05000000000000000000" pitchFamily="2" charset="2"/>
              </a:rPr>
              <a:t>hvis man vil lægge dem sammen / trække dem fra hinanden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1" t="45961" r="27235" b="27020"/>
          <a:stretch/>
        </p:blipFill>
        <p:spPr bwMode="auto">
          <a:xfrm>
            <a:off x="467544" y="1772816"/>
            <a:ext cx="8280920" cy="279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1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dirty="0" smtClean="0"/>
              <a:t>Multiplikation af matricer</a:t>
            </a:r>
            <a:endParaRPr lang="da-DK" dirty="0"/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609600" y="1565176"/>
            <a:ext cx="822960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 smtClean="0">
              <a:sym typeface="Wingdings" panose="05000000000000000000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2" t="30384" r="35236" b="47575"/>
          <a:stretch/>
        </p:blipFill>
        <p:spPr bwMode="auto">
          <a:xfrm>
            <a:off x="1403648" y="1916832"/>
            <a:ext cx="5976664" cy="268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1030052" y="4498089"/>
            <a:ext cx="6723856" cy="1500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500" dirty="0" smtClean="0">
                <a:sym typeface="Wingdings" panose="05000000000000000000" pitchFamily="2" charset="2"/>
              </a:rPr>
              <a:t>Antallet af søjler (!) i den venstre matrix </a:t>
            </a:r>
          </a:p>
          <a:p>
            <a:pPr marL="0" indent="0" algn="ctr">
              <a:buNone/>
            </a:pPr>
            <a:r>
              <a:rPr lang="da-DK" sz="2500" dirty="0" smtClean="0">
                <a:sym typeface="Wingdings" panose="05000000000000000000" pitchFamily="2" charset="2"/>
              </a:rPr>
              <a:t>skal være det samme som </a:t>
            </a:r>
          </a:p>
          <a:p>
            <a:pPr marL="0" indent="0" algn="ctr">
              <a:buNone/>
            </a:pPr>
            <a:r>
              <a:rPr lang="da-DK" sz="2500" dirty="0" smtClean="0">
                <a:sym typeface="Wingdings" panose="05000000000000000000" pitchFamily="2" charset="2"/>
              </a:rPr>
              <a:t>antallet af rækker (!) i den højre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696" y="2492896"/>
            <a:ext cx="20162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*          *          </a:t>
            </a:r>
            <a:r>
              <a:rPr lang="da-DK" dirty="0" smtClean="0"/>
              <a:t>*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4362251" y="3036855"/>
            <a:ext cx="2016224" cy="50405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*          *          </a:t>
            </a:r>
            <a:r>
              <a:rPr lang="da-DK" dirty="0" smtClean="0"/>
              <a:t>*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5328084" y="3032956"/>
            <a:ext cx="2016224" cy="50405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35696" y="2990783"/>
            <a:ext cx="2016224" cy="2160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35696" y="3452881"/>
            <a:ext cx="20162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5696" y="3942839"/>
            <a:ext cx="2016224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75656" y="1750033"/>
            <a:ext cx="2736304" cy="368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4 rækker, 3 søjler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29267" y="1750687"/>
            <a:ext cx="2736304" cy="368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3 rækker, 2 søjler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1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dirty="0" smtClean="0"/>
              <a:t>Multiplikation af matricer</a:t>
            </a:r>
            <a:endParaRPr lang="da-DK" dirty="0"/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609600" y="1565176"/>
            <a:ext cx="822960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 smtClean="0">
              <a:sym typeface="Wingdings" panose="05000000000000000000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2" t="30384" r="35236" b="47575"/>
          <a:stretch/>
        </p:blipFill>
        <p:spPr bwMode="auto">
          <a:xfrm>
            <a:off x="1403648" y="1916832"/>
            <a:ext cx="5976664" cy="268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1030052" y="4498089"/>
            <a:ext cx="6723856" cy="1500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500" dirty="0" smtClean="0">
                <a:sym typeface="Wingdings" panose="05000000000000000000" pitchFamily="2" charset="2"/>
              </a:rPr>
              <a:t>Antallet af søjler (!) i den venstre matrix </a:t>
            </a:r>
          </a:p>
          <a:p>
            <a:pPr marL="0" indent="0" algn="ctr">
              <a:buNone/>
            </a:pPr>
            <a:r>
              <a:rPr lang="da-DK" sz="2500" dirty="0" smtClean="0">
                <a:sym typeface="Wingdings" panose="05000000000000000000" pitchFamily="2" charset="2"/>
              </a:rPr>
              <a:t>skal være det samme som </a:t>
            </a:r>
          </a:p>
          <a:p>
            <a:pPr marL="0" indent="0" algn="ctr">
              <a:buNone/>
            </a:pPr>
            <a:r>
              <a:rPr lang="da-DK" sz="2500" dirty="0" smtClean="0">
                <a:sym typeface="Wingdings" panose="05000000000000000000" pitchFamily="2" charset="2"/>
              </a:rPr>
              <a:t>antallet af rækker (!) i den højre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696" y="2492896"/>
            <a:ext cx="20162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*          *          </a:t>
            </a:r>
            <a:r>
              <a:rPr lang="da-DK" dirty="0" smtClean="0"/>
              <a:t>*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4362251" y="3036855"/>
            <a:ext cx="2016224" cy="50405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5328084" y="3032956"/>
            <a:ext cx="2016224" cy="50405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*          *          </a:t>
            </a:r>
            <a:r>
              <a:rPr lang="da-DK" dirty="0" smtClean="0"/>
              <a:t>*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35696" y="2990783"/>
            <a:ext cx="2016224" cy="2160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35696" y="3452881"/>
            <a:ext cx="20162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5696" y="3942839"/>
            <a:ext cx="2016224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75656" y="1750033"/>
            <a:ext cx="2736304" cy="368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4 rækker, 3 søjler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29267" y="1750687"/>
            <a:ext cx="2736304" cy="368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3 rækker, 2 søjler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da-DK" dirty="0" smtClean="0"/>
              <a:t>Multiplikation af </a:t>
            </a:r>
            <a:br>
              <a:rPr lang="da-DK" dirty="0" smtClean="0"/>
            </a:br>
            <a:r>
              <a:rPr lang="da-DK" b="1" dirty="0" smtClean="0"/>
              <a:t>ikke-kvadratiske </a:t>
            </a:r>
            <a:r>
              <a:rPr lang="da-DK" dirty="0" smtClean="0"/>
              <a:t>matricer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208"/>
                <a:ext cx="8229600" cy="514116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da-DK" b="0" i="1" smtClean="0">
                        <a:latin typeface="Cambria Math"/>
                      </a:rPr>
                      <m:t>𝐴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a-DK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b="0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da-DK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a-DK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⋅1−1⋅</m:t>
                                </m:r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3+0</m:t>
                                </m:r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2⋅</m:t>
                                </m:r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2−1</m:t>
                                </m:r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4+0</m:t>
                                </m:r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0⋅</m:t>
                                </m:r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1+3</m:t>
                                </m:r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3−2</m:t>
                                </m:r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0⋅</m:t>
                                </m:r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2+3</m:t>
                                </m:r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4−2</m:t>
                                </m:r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a-DK" b="0" dirty="0" smtClean="0"/>
              </a:p>
              <a:p>
                <a:pPr marL="0" indent="0">
                  <a:buNone/>
                </a:pPr>
                <a:endParaRPr lang="da-DK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a-DK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a-DK" b="0" dirty="0" smtClean="0"/>
              </a:p>
              <a:p>
                <a:pPr marL="0" indent="0">
                  <a:buNone/>
                </a:pPr>
                <a:endParaRPr lang="da-DK" sz="1100" b="1" dirty="0"/>
              </a:p>
              <a:p>
                <a:pPr marL="0" indent="0" algn="ctr">
                  <a:buNone/>
                </a:pPr>
                <a:endParaRPr lang="da-DK" b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da-DK" b="1" dirty="0" smtClean="0">
                    <a:solidFill>
                      <a:srgbClr val="FF0000"/>
                    </a:solidFill>
                  </a:rPr>
                  <a:t>Men</a:t>
                </a:r>
                <a:r>
                  <a:rPr lang="da-DK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r>
                      <a:rPr lang="da-DK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da-DK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da-DK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da-D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a-D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da-D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a-D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da-DK" b="0" i="1" smtClean="0">
                        <a:solidFill>
                          <a:srgbClr val="FF0000"/>
                        </a:solidFill>
                        <a:latin typeface="Cambria Math"/>
                      </a:rPr>
                      <m:t>=…=</m:t>
                    </m:r>
                    <m:d>
                      <m:dPr>
                        <m:ctrlPr>
                          <a:rPr lang="da-D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a-DK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⋰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⋰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⋰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⋰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⋰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⋰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⋰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⋰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⋰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b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da-DK" b="1" dirty="0" smtClean="0">
                    <a:solidFill>
                      <a:srgbClr val="FF0000"/>
                    </a:solidFill>
                  </a:rPr>
                  <a:t>!</a:t>
                </a:r>
                <a:endParaRPr lang="da-DK" dirty="0"/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208"/>
                <a:ext cx="8229600" cy="5141168"/>
              </a:xfrm>
              <a:blipFill rotWithShape="0">
                <a:blip r:embed="rId2"/>
                <a:stretch>
                  <a:fillRect t="-118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ktangel 3"/>
          <p:cNvSpPr/>
          <p:nvPr/>
        </p:nvSpPr>
        <p:spPr>
          <a:xfrm>
            <a:off x="4932040" y="2764086"/>
            <a:ext cx="2592288" cy="50405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1907704" y="3268142"/>
            <a:ext cx="2664296" cy="50405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4932041" y="3284984"/>
            <a:ext cx="2592288" cy="50405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5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dirty="0" smtClean="0"/>
              <a:t>Enhedsmatricen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208"/>
                <a:ext cx="8229600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b="0" dirty="0" smtClean="0"/>
                  <a:t>	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a-DK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a-DK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a-DK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a-DK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a-DK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b="0" dirty="0" smtClean="0">
                    <a:latin typeface="Cambria Math"/>
                  </a:rPr>
                  <a:t>… svarer til et ”et-tal”:</a:t>
                </a:r>
                <a:r>
                  <a:rPr lang="da-DK" b="0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da-DK" b="0" dirty="0" smtClean="0"/>
                  <a:t>	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𝐸𝐴</m:t>
                    </m:r>
                    <m:r>
                      <a:rPr lang="da-DK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a-DK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  <a:ea typeface="Cambria Math"/>
                      </a:rPr>
                      <m:t>=…=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a-DK" b="0" dirty="0" smtClean="0"/>
              </a:p>
              <a:p>
                <a:pPr marL="0" indent="0">
                  <a:buNone/>
                </a:pPr>
                <a:r>
                  <a:rPr lang="da-DK" dirty="0" smtClean="0"/>
                  <a:t>	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a-DK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da-DK" i="1">
                        <a:latin typeface="Cambria Math" panose="02040503050406030204" pitchFamily="18" charset="0"/>
                        <a:ea typeface="Cambria Math"/>
                      </a:rPr>
                      <m:t>=…=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a-DK" dirty="0" smtClean="0"/>
              </a:p>
              <a:p>
                <a:pPr marL="0" indent="0">
                  <a:buNone/>
                </a:pPr>
                <a:endParaRPr lang="da-DK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da-DK" b="1" dirty="0" smtClean="0"/>
                  <a:t> 	</a:t>
                </a:r>
                <a14:m>
                  <m:oMath xmlns:m="http://schemas.openxmlformats.org/officeDocument/2006/math">
                    <m:r>
                      <a:rPr lang="da-DK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da-DK" b="1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a-DK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da-DK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da-DK" b="0" i="1" dirty="0" smtClean="0"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208"/>
                <a:ext cx="8229600" cy="514116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2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dirty="0" smtClean="0"/>
              <a:t>Ligningssystemer</a:t>
            </a:r>
            <a:endParaRPr lang="da-D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2" t="25867" r="13301" b="43828"/>
          <a:stretch/>
        </p:blipFill>
        <p:spPr bwMode="auto">
          <a:xfrm>
            <a:off x="467544" y="1628800"/>
            <a:ext cx="843293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Pladsholder til indhold 3"/>
              <p:cNvSpPr txBox="1">
                <a:spLocks/>
              </p:cNvSpPr>
              <p:nvPr/>
            </p:nvSpPr>
            <p:spPr>
              <a:xfrm>
                <a:off x="457200" y="4077072"/>
                <a:ext cx="5987008" cy="23762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da-DK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a-DK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2</m:t>
                              </m:r>
                            </m:e>
                            <m:e>
                              <m: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5</m:t>
                              </m:r>
                            </m:e>
                            <m:e>
                              <m: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da-DK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da-DK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ctrlPr>
                          <a:rPr lang="da-DK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i="1" dirty="0" smtClean="0">
                    <a:solidFill>
                      <a:schemeClr val="accent1">
                        <a:lumMod val="50000"/>
                      </a:schemeClr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a-DK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a-DK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da-DK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da-DK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da-DK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da-DK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da-DK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sym typeface="Symbol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da-DK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a-DK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2</m:t>
                              </m:r>
                            </m:e>
                            <m:e>
                              <m: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5</m:t>
                              </m:r>
                            </m:e>
                            <m:e>
                              <m: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da-DK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da-DK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da-DK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a-DK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da-DK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da-DK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da-DK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da-DK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da-DK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sym typeface="Symbol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da-DK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i="1" dirty="0" smtClean="0">
                    <a:solidFill>
                      <a:schemeClr val="accent1">
                        <a:lumMod val="50000"/>
                      </a:schemeClr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da-DK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da-DK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da-DK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a-DK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da-DK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da-DK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da-DK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da-DK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da-DK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sym typeface="Symbol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da-DK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  <m:r>
                      <a:rPr lang="da-DK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sym typeface="Symbol"/>
                      </a:rPr>
                      <m:t>=…=</m:t>
                    </m:r>
                    <m:d>
                      <m:dPr>
                        <m:ctrlPr>
                          <a:rPr lang="da-DK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da-DK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da-DK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b="1" i="1" dirty="0" smtClean="0">
                    <a:solidFill>
                      <a:schemeClr val="accent1">
                        <a:lumMod val="50000"/>
                      </a:schemeClr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endParaRPr lang="da-DK" i="1" dirty="0">
                  <a:solidFill>
                    <a:schemeClr val="accent1">
                      <a:lumMod val="50000"/>
                    </a:schemeClr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7" name="Pladsholder til indho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77072"/>
                <a:ext cx="5987008" cy="2376264"/>
              </a:xfrm>
              <a:prstGeom prst="rect">
                <a:avLst/>
              </a:prstGeom>
              <a:blipFill rotWithShape="1">
                <a:blip r:embed="rId3"/>
                <a:stretch>
                  <a:fillRect t="-51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6" t="24405" r="51921" b="40079"/>
          <a:stretch/>
        </p:blipFill>
        <p:spPr bwMode="auto">
          <a:xfrm>
            <a:off x="6660232" y="3311114"/>
            <a:ext cx="2376264" cy="3430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dirty="0" smtClean="0"/>
              <a:t>Invers matrix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dsholder til indhold 3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71296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sz="2800" b="1" dirty="0" smtClean="0"/>
                  <a:t>2x2: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a-DK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da-DK" sz="28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da-DK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da-DK" sz="28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da-DK" sz="2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da-DK" sz="28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da-DK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a-DK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da-DK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a-DK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da-DK" sz="28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da-DK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da-DK" sz="28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da-DK" sz="2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d>
                      <m:dPr>
                        <m:ctrlPr>
                          <a:rPr lang="da-DK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a-DK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sz="2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da-DK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a-DK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da-DK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a-DK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da-DK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sz="28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- kan gøres i hånden</a:t>
                </a:r>
              </a:p>
              <a:p>
                <a:pPr marL="0" indent="0">
                  <a:buNone/>
                </a:pPr>
                <a:endParaRPr lang="da-DK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a-DK" b="1" i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da-DK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x</a:t>
                </a:r>
                <a:r>
                  <a:rPr lang="da-DK" b="1" i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da-DK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brug </a:t>
                </a:r>
                <a:r>
                  <a:rPr lang="da-DK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nSpire</a:t>
                </a:r>
                <a:r>
                  <a:rPr lang="da-DK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!</a:t>
                </a:r>
                <a:endParaRPr lang="da-DK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Pladsholder til indhol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712968" cy="4525963"/>
              </a:xfrm>
              <a:blipFill rotWithShape="1">
                <a:blip r:embed="rId2"/>
                <a:stretch>
                  <a:fillRect l="-174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6" t="25000" r="46678" b="34188"/>
          <a:stretch/>
        </p:blipFill>
        <p:spPr bwMode="auto">
          <a:xfrm>
            <a:off x="4211960" y="2852936"/>
            <a:ext cx="3465682" cy="375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4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dirty="0" smtClean="0"/>
              <a:t>Og nu noget nyt…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462</Words>
  <Application>Microsoft Office PowerPoint</Application>
  <PresentationFormat>On-screen Show (4:3)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Symbol</vt:lpstr>
      <vt:lpstr>Times New Roman</vt:lpstr>
      <vt:lpstr>Verdana</vt:lpstr>
      <vt:lpstr>Wingdings</vt:lpstr>
      <vt:lpstr>Kontortema</vt:lpstr>
      <vt:lpstr>InterMat</vt:lpstr>
      <vt:lpstr>Addition af matricer</vt:lpstr>
      <vt:lpstr>Multiplikation af matricer</vt:lpstr>
      <vt:lpstr>Multiplikation af matricer</vt:lpstr>
      <vt:lpstr>Multiplikation af  ikke-kvadratiske matricer</vt:lpstr>
      <vt:lpstr>Enhedsmatricen</vt:lpstr>
      <vt:lpstr>Ligningssystemer</vt:lpstr>
      <vt:lpstr>Invers matrix</vt:lpstr>
      <vt:lpstr>Og nu noget nyt…</vt:lpstr>
      <vt:lpstr>Rækkereduktion af matrix</vt:lpstr>
      <vt:lpstr>Ikke-entydighed af løsning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INTERMAT</dc:title>
  <dc:creator>Niels Erik Wegge</dc:creator>
  <cp:lastModifiedBy>Niels Erik Wegge</cp:lastModifiedBy>
  <cp:revision>77</cp:revision>
  <dcterms:created xsi:type="dcterms:W3CDTF">2015-02-04T18:44:25Z</dcterms:created>
  <dcterms:modified xsi:type="dcterms:W3CDTF">2018-01-24T08:59:50Z</dcterms:modified>
</cp:coreProperties>
</file>