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7" r:id="rId4"/>
    <p:sldId id="288" r:id="rId5"/>
    <p:sldId id="296" r:id="rId6"/>
    <p:sldId id="293" r:id="rId7"/>
    <p:sldId id="294" r:id="rId8"/>
    <p:sldId id="258" r:id="rId9"/>
    <p:sldId id="291" r:id="rId10"/>
    <p:sldId id="257" r:id="rId11"/>
    <p:sldId id="297" r:id="rId12"/>
    <p:sldId id="295" r:id="rId13"/>
    <p:sldId id="272" r:id="rId14"/>
    <p:sldId id="273" r:id="rId15"/>
    <p:sldId id="300" r:id="rId16"/>
    <p:sldId id="299" r:id="rId17"/>
    <p:sldId id="275" r:id="rId18"/>
    <p:sldId id="276" r:id="rId19"/>
    <p:sldId id="277" r:id="rId20"/>
    <p:sldId id="280" r:id="rId21"/>
    <p:sldId id="281" r:id="rId22"/>
    <p:sldId id="283" r:id="rId23"/>
    <p:sldId id="301" r:id="rId24"/>
    <p:sldId id="284" r:id="rId25"/>
    <p:sldId id="285" r:id="rId26"/>
    <p:sldId id="290" r:id="rId27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57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63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14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34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1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85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25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6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48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9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11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731BC-FA08-4C19-B17B-4EBAD1784CEC}" type="datetimeFigureOut">
              <a:rPr lang="da-DK" smtClean="0"/>
              <a:t>15-01-2019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745F5-0BD8-4F0A-9189-0682E4278B8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22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2g_wch_DrY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mat.compute.dtu.dk/EU05L-D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BGbiHdKHG7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da-DK" sz="6000" dirty="0" err="1" smtClean="0"/>
              <a:t>InterMat</a:t>
            </a:r>
            <a:endParaRPr lang="da-DK" sz="60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03648" y="1964432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8</a:t>
            </a:r>
            <a:r>
              <a:rPr lang="da-DK" dirty="0" smtClean="0"/>
              <a:t>/1 2019</a:t>
            </a:r>
          </a:p>
          <a:p>
            <a:r>
              <a:rPr lang="da-DK" b="1" dirty="0" smtClean="0"/>
              <a:t>Introduktion til matrixregning</a:t>
            </a:r>
          </a:p>
          <a:p>
            <a:r>
              <a:rPr lang="da-DK" sz="2600" dirty="0" smtClean="0"/>
              <a:t>Niels Erik Wegge</a:t>
            </a:r>
          </a:p>
          <a:p>
            <a:r>
              <a:rPr lang="da-DK" sz="2600" dirty="0" smtClean="0"/>
              <a:t>Andreas Obel-Jørgensen</a:t>
            </a:r>
            <a:endParaRPr lang="da-DK" sz="26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l="13938" t="46772" r="51061" b="22999"/>
          <a:stretch/>
        </p:blipFill>
        <p:spPr>
          <a:xfrm rot="20234275">
            <a:off x="7505505" y="5812809"/>
            <a:ext cx="1728192" cy="995020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/>
          <a:srcRect l="12876" t="24497" r="48940" b="30955"/>
          <a:stretch/>
        </p:blipFill>
        <p:spPr>
          <a:xfrm>
            <a:off x="1115616" y="3933056"/>
            <a:ext cx="296261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1310" r="3842" b="26984"/>
          <a:stretch/>
        </p:blipFill>
        <p:spPr bwMode="auto">
          <a:xfrm>
            <a:off x="-15776" y="65314"/>
            <a:ext cx="9209112" cy="523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824955"/>
          </a:xfrm>
        </p:spPr>
        <p:txBody>
          <a:bodyPr/>
          <a:lstStyle/>
          <a:p>
            <a:r>
              <a:rPr lang="da-DK" dirty="0" smtClean="0">
                <a:hlinkClick r:id="rId3"/>
              </a:rPr>
              <a:t>DTU intro til kvadratiske matricer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02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l="13938" t="46772" r="51061" b="22999"/>
          <a:stretch/>
        </p:blipFill>
        <p:spPr>
          <a:xfrm rot="20234275">
            <a:off x="7635028" y="1514137"/>
            <a:ext cx="1407043" cy="810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Noter / læsemateriale / opgaver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600200"/>
            <a:ext cx="843528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b="1" dirty="0" smtClean="0">
              <a:solidFill>
                <a:schemeClr val="accent1">
                  <a:lumMod val="50000"/>
                </a:schemeClr>
              </a:solidFill>
              <a:hlinkClick r:id="rId3"/>
            </a:endParaRP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Gå 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i gang: </a:t>
            </a:r>
            <a:r>
              <a:rPr lang="da-D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REGN, DRIK &amp; SPIS (36</a:t>
            </a:r>
            <a:r>
              <a:rPr lang="da-DK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da-D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a-D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citronmåne)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Regn nogle opgaver fra DTU’s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InterMat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 hjemmeside: </a:t>
            </a:r>
            <a:r>
              <a:rPr lang="da-DK" b="1" dirty="0" smtClean="0">
                <a:solidFill>
                  <a:srgbClr val="4F81BD">
                    <a:lumMod val="50000"/>
                  </a:srgbClr>
                </a:solidFill>
                <a:hlinkClick r:id="rId3"/>
              </a:rPr>
              <a:t>intermat.compute.dtu.dk</a:t>
            </a:r>
            <a:endParaRPr lang="da-DK" b="1" dirty="0" smtClean="0">
              <a:solidFill>
                <a:srgbClr val="4F81BD">
                  <a:lumMod val="50000"/>
                </a:srgbClr>
              </a:solidFill>
            </a:endParaRPr>
          </a:p>
          <a:p>
            <a:r>
              <a:rPr lang="da-DK" dirty="0" smtClean="0">
                <a:solidFill>
                  <a:srgbClr val="4F81BD">
                    <a:lumMod val="50000"/>
                  </a:srgbClr>
                </a:solidFill>
              </a:rPr>
              <a:t>Se og hør denne </a:t>
            </a:r>
            <a:r>
              <a:rPr lang="da-DK" dirty="0" smtClean="0">
                <a:hlinkClick r:id="rId4"/>
              </a:rPr>
              <a:t>Matrixmultiplikationssang</a:t>
            </a:r>
            <a:endParaRPr lang="da-DK" dirty="0"/>
          </a:p>
          <a:p>
            <a:endParaRPr lang="da-DK" b="1" dirty="0">
              <a:solidFill>
                <a:srgbClr val="4F81BD">
                  <a:lumMod val="50000"/>
                </a:srgbClr>
              </a:solidFill>
            </a:endParaRPr>
          </a:p>
          <a:p>
            <a:endParaRPr lang="da-DK" sz="1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ladsholder til indhold 3"/>
          <p:cNvPicPr>
            <a:picLocks noChangeAspect="1"/>
          </p:cNvPicPr>
          <p:nvPr/>
        </p:nvPicPr>
        <p:blipFill rotWithShape="1">
          <a:blip r:embed="rId5"/>
          <a:srcRect l="9695" t="19724" r="41515" b="24591"/>
          <a:stretch/>
        </p:blipFill>
        <p:spPr>
          <a:xfrm>
            <a:off x="5940152" y="4469818"/>
            <a:ext cx="2880320" cy="219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Enhedsmatrix og invers matrix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72208"/>
                <a:ext cx="8507288" cy="51411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a-DK" b="0" dirty="0" smtClean="0"/>
                  <a:t>	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a-DK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a-DK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a-DK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a-DK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a-DK" b="0" dirty="0" smtClean="0">
                    <a:latin typeface="Cambria Math"/>
                  </a:rPr>
                  <a:t>… svarer til et ”et-tal”:</a:t>
                </a:r>
                <a:r>
                  <a:rPr lang="da-DK" b="0" i="1" dirty="0" smtClean="0">
                    <a:latin typeface="Cambria Math"/>
                  </a:rPr>
                  <a:t> </a:t>
                </a:r>
              </a:p>
              <a:p>
                <a:pPr marL="0" indent="0">
                  <a:buNone/>
                </a:pPr>
                <a:r>
                  <a:rPr lang="da-DK" b="0" dirty="0" smtClean="0"/>
                  <a:t>	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 panose="02040503050406030204" pitchFamily="18" charset="0"/>
                      </a:rPr>
                      <m:t>𝐸𝐴</m:t>
                    </m:r>
                    <m:r>
                      <a:rPr lang="da-DK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a-DK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 panose="02040503050406030204" pitchFamily="18" charset="0"/>
                        <a:ea typeface="Cambria Math"/>
                      </a:rPr>
                      <m:t>=…=</m:t>
                    </m:r>
                    <m:d>
                      <m:dPr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a-DK" b="0" dirty="0" smtClean="0"/>
              </a:p>
              <a:p>
                <a:pPr marL="0" indent="0">
                  <a:buNone/>
                </a:pPr>
                <a:r>
                  <a:rPr lang="da-DK" dirty="0" smtClean="0"/>
                  <a:t>	</a:t>
                </a:r>
                <a14:m>
                  <m:oMath xmlns:m="http://schemas.openxmlformats.org/officeDocument/2006/math">
                    <m:r>
                      <a:rPr lang="da-DK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a-DK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da-DK" i="1">
                        <a:latin typeface="Cambria Math" panose="02040503050406030204" pitchFamily="18" charset="0"/>
                        <a:ea typeface="Cambria Math"/>
                      </a:rPr>
                      <m:t>=…=</m:t>
                    </m:r>
                    <m:d>
                      <m:dPr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a-DK" dirty="0" smtClean="0"/>
              </a:p>
              <a:p>
                <a:pPr marL="0" indent="0">
                  <a:buNone/>
                </a:pPr>
                <a:endParaRPr lang="da-DK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a-DK" b="1" dirty="0" smtClean="0"/>
                  <a:t> 	</a:t>
                </a:r>
                <a14:m>
                  <m:oMath xmlns:m="http://schemas.openxmlformats.org/officeDocument/2006/math">
                    <m:r>
                      <a:rPr lang="da-DK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da-DK" b="1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a-DK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da-DK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a-DK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da-DK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a-DK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a-DK" b="0" i="1" dirty="0" smtClean="0">
                    <a:latin typeface="Cambria Math"/>
                  </a:rPr>
                  <a:t>    </a:t>
                </a:r>
                <a:r>
                  <a:rPr lang="da-DK" b="0" dirty="0" smtClean="0">
                    <a:latin typeface="Cambria Math"/>
                    <a:sym typeface="Wingdings" panose="05000000000000000000" pitchFamily="2" charset="2"/>
                  </a:rPr>
                  <a:t> </a:t>
                </a:r>
                <a:r>
                  <a:rPr lang="da-DK" b="0" u="sng" dirty="0" smtClean="0">
                    <a:latin typeface="Cambria Math"/>
                    <a:sym typeface="Wingdings" panose="05000000000000000000" pitchFamily="2" charset="2"/>
                  </a:rPr>
                  <a:t>definition</a:t>
                </a:r>
                <a:r>
                  <a:rPr lang="da-DK" b="0" dirty="0" smtClean="0">
                    <a:latin typeface="Cambria Math"/>
                    <a:sym typeface="Wingdings" panose="05000000000000000000" pitchFamily="2" charset="2"/>
                  </a:rPr>
                  <a:t> af invers matrix</a:t>
                </a:r>
                <a:endParaRPr lang="da-DK" b="0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72208"/>
                <a:ext cx="8507288" cy="5141168"/>
              </a:xfrm>
              <a:blipFill>
                <a:blip r:embed="rId2"/>
                <a:stretch>
                  <a:fillRect r="-15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1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Ligningssystemer</a:t>
            </a:r>
            <a:endParaRPr lang="da-D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25867" r="13301" b="43828"/>
          <a:stretch/>
        </p:blipFill>
        <p:spPr bwMode="auto">
          <a:xfrm>
            <a:off x="195514" y="1628799"/>
            <a:ext cx="8912990" cy="235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dsholder til indhold 3"/>
          <p:cNvSpPr txBox="1">
            <a:spLocks/>
          </p:cNvSpPr>
          <p:nvPr/>
        </p:nvSpPr>
        <p:spPr>
          <a:xfrm>
            <a:off x="457200" y="4005064"/>
            <a:ext cx="822960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 smtClean="0"/>
              <a:t>Løsningerne er </a:t>
            </a:r>
            <a:r>
              <a:rPr lang="da-DK" i="1" dirty="0" smtClean="0"/>
              <a:t>x</a:t>
            </a:r>
            <a:r>
              <a:rPr lang="da-DK" dirty="0" smtClean="0"/>
              <a:t> = 2 og </a:t>
            </a:r>
            <a:r>
              <a:rPr lang="da-DK" i="1" dirty="0" smtClean="0"/>
              <a:t>y</a:t>
            </a:r>
            <a:r>
              <a:rPr lang="da-DK" dirty="0" smtClean="0"/>
              <a:t> = -1 …</a:t>
            </a:r>
          </a:p>
          <a:p>
            <a:pPr marL="0" indent="0">
              <a:buNone/>
            </a:pPr>
            <a:endParaRPr lang="da-DK" i="1" dirty="0">
              <a:solidFill>
                <a:schemeClr val="accent1">
                  <a:lumMod val="50000"/>
                </a:schemeClr>
              </a:solidFill>
              <a:sym typeface="Symbol"/>
            </a:endParaRPr>
          </a:p>
          <a:p>
            <a:pPr marL="0" indent="0">
              <a:buNone/>
            </a:pPr>
            <a:r>
              <a:rPr lang="da-DK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Kan findes </a:t>
            </a:r>
            <a:r>
              <a:rPr lang="da-DK" i="1" dirty="0" err="1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vha</a:t>
            </a:r>
            <a:r>
              <a:rPr lang="da-DK" i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 matrixregning:</a:t>
            </a:r>
            <a:endParaRPr lang="da-DK" i="1" dirty="0">
              <a:solidFill>
                <a:schemeClr val="accent1">
                  <a:lumMod val="50000"/>
                </a:schemeClr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6473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Ligningssystemer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dsholder til indhold 3"/>
              <p:cNvSpPr txBox="1">
                <a:spLocks/>
              </p:cNvSpPr>
              <p:nvPr/>
            </p:nvSpPr>
            <p:spPr>
              <a:xfrm>
                <a:off x="457200" y="4077072"/>
                <a:ext cx="5987008" cy="23762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da-DK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5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a-DK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sym typeface="Symbol"/>
                      </a:rPr>
                      <m:t>=</m:t>
                    </m:r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7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i="1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3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da-DK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5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a-DK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3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7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i="1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da-DK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sym typeface="Symbol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3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rgbClr val="FF0000"/>
                            </a:solidFill>
                            <a:latin typeface="Cambria Math"/>
                            <a:sym typeface="Symbol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7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sym typeface="Symbol"/>
                      </a:rPr>
                      <m:t>=…=</m:t>
                    </m:r>
                    <m:d>
                      <m:dPr>
                        <m:ctrlPr>
                          <a:rPr lang="da-DK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a-DK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da-DK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−</m:t>
                              </m:r>
                              <m:r>
                                <a:rPr lang="da-DK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Symbol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b="1" i="1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 </a:t>
                </a:r>
              </a:p>
              <a:p>
                <a:pPr marL="0" indent="0">
                  <a:buNone/>
                </a:pPr>
                <a:endParaRPr lang="da-DK" i="1" dirty="0">
                  <a:solidFill>
                    <a:schemeClr val="accent1">
                      <a:lumMod val="50000"/>
                    </a:schemeClr>
                  </a:solidFill>
                  <a:sym typeface="Symbol"/>
                </a:endParaRPr>
              </a:p>
            </p:txBody>
          </p:sp>
        </mc:Choice>
        <mc:Fallback xmlns="">
          <p:sp>
            <p:nvSpPr>
              <p:cNvPr id="7" name="Pladsholder til indho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077072"/>
                <a:ext cx="5987008" cy="2376264"/>
              </a:xfrm>
              <a:prstGeom prst="rect">
                <a:avLst/>
              </a:prstGeom>
              <a:blipFill>
                <a:blip r:embed="rId2"/>
                <a:stretch>
                  <a:fillRect t="-769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25867" r="13301" b="43828"/>
          <a:stretch/>
        </p:blipFill>
        <p:spPr bwMode="auto">
          <a:xfrm>
            <a:off x="195514" y="1628799"/>
            <a:ext cx="8912990" cy="235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6" t="24405" r="51921" b="40079"/>
          <a:stretch/>
        </p:blipFill>
        <p:spPr bwMode="auto">
          <a:xfrm>
            <a:off x="6660232" y="3311114"/>
            <a:ext cx="2376264" cy="3430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02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Ligningssystemer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ladsholder til indhold 3"/>
              <p:cNvSpPr txBox="1">
                <a:spLocks/>
              </p:cNvSpPr>
              <p:nvPr/>
            </p:nvSpPr>
            <p:spPr>
              <a:xfrm>
                <a:off x="457200" y="1772816"/>
                <a:ext cx="5987008" cy="46805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Vi prøver et andet ligningssystem: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4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𝑥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−3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𝑦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=−1</m:t>
                      </m:r>
                    </m:oMath>
                  </m:oMathPara>
                </a14:m>
                <a:endParaRPr lang="da-DK" b="0" dirty="0" smtClean="0">
                  <a:solidFill>
                    <a:schemeClr val="accent1">
                      <a:lumMod val="50000"/>
                    </a:schemeClr>
                  </a:solidFill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2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𝑥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+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𝑦</m:t>
                      </m:r>
                      <m:r>
                        <a:rPr lang="da-DK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Symbol"/>
                        </a:rPr>
                        <m:t>=17</m:t>
                      </m:r>
                    </m:oMath>
                  </m:oMathPara>
                </a14:m>
                <a:endParaRPr lang="da-DK" dirty="0">
                  <a:solidFill>
                    <a:schemeClr val="accent1">
                      <a:lumMod val="50000"/>
                    </a:schemeClr>
                  </a:solidFill>
                  <a:sym typeface="Symbol"/>
                </a:endParaRPr>
              </a:p>
              <a:p>
                <a:pPr marL="0" indent="0">
                  <a:buNone/>
                </a:pP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Løser det i </a:t>
                </a:r>
                <a:r>
                  <a:rPr lang="da-DK" dirty="0" err="1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nSpire</a:t>
                </a: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 på to måder: </a:t>
                </a:r>
              </a:p>
              <a:p>
                <a:pPr marL="514350" indent="-514350">
                  <a:buAutoNum type="arabicParenR"/>
                </a:pPr>
                <a:r>
                  <a:rPr lang="da-DK" dirty="0" err="1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Solve</a:t>
                </a: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…</a:t>
                </a:r>
              </a:p>
              <a:p>
                <a:pPr marL="514350" indent="-514350">
                  <a:buAutoNum type="arabicParenR"/>
                </a:pP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Symbol"/>
                  </a:rPr>
                  <a:t>Matricer…</a:t>
                </a:r>
                <a:endParaRPr lang="da-DK" dirty="0">
                  <a:solidFill>
                    <a:schemeClr val="accent1">
                      <a:lumMod val="50000"/>
                    </a:schemeClr>
                  </a:solidFill>
                  <a:sym typeface="Symbol"/>
                </a:endParaRPr>
              </a:p>
            </p:txBody>
          </p:sp>
        </mc:Choice>
        <mc:Fallback xmlns="">
          <p:sp>
            <p:nvSpPr>
              <p:cNvPr id="7" name="Pladsholder til indho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72816"/>
                <a:ext cx="5987008" cy="4680520"/>
              </a:xfrm>
              <a:prstGeom prst="rect">
                <a:avLst/>
              </a:prstGeom>
              <a:blipFill>
                <a:blip r:embed="rId2"/>
                <a:stretch>
                  <a:fillRect l="-2648" t="-1693" r="-40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85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a-DK" dirty="0" smtClean="0"/>
              <a:t>Matrixregning bruges mange steder…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600200"/>
            <a:ext cx="8435280" cy="4997152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Løsning af </a:t>
            </a:r>
            <a:r>
              <a:rPr lang="da-DK" i="1" dirty="0" smtClean="0"/>
              <a:t>n</a:t>
            </a:r>
            <a:r>
              <a:rPr lang="da-DK" dirty="0" smtClean="0"/>
              <a:t> ligninger med </a:t>
            </a:r>
            <a:r>
              <a:rPr lang="da-DK" i="1" dirty="0" smtClean="0"/>
              <a:t>n</a:t>
            </a:r>
            <a:r>
              <a:rPr lang="da-DK" dirty="0" smtClean="0"/>
              <a:t> ubekendte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Repræsentation af geometriske operationer (drejninger,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skalering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) i to og tre dimensioner</a:t>
            </a:r>
          </a:p>
          <a:p>
            <a:r>
              <a:rPr lang="da-DK" dirty="0" smtClean="0"/>
              <a:t>Lineære afbildninger i </a:t>
            </a:r>
            <a:r>
              <a:rPr lang="da-DK" i="1" dirty="0" smtClean="0"/>
              <a:t>n</a:t>
            </a:r>
            <a:r>
              <a:rPr lang="da-DK" dirty="0" smtClean="0"/>
              <a:t>-dimensionale rum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Lineær programmering (optimeringsproblemer med mange variable)</a:t>
            </a:r>
          </a:p>
          <a:p>
            <a:r>
              <a:rPr lang="da-DK" dirty="0" err="1" smtClean="0"/>
              <a:t>Differentialligninger</a:t>
            </a:r>
            <a:r>
              <a:rPr lang="da-DK" dirty="0" smtClean="0"/>
              <a:t> </a:t>
            </a:r>
          </a:p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Kvantemekanik</a:t>
            </a:r>
          </a:p>
          <a:p>
            <a:r>
              <a:rPr lang="da-DK" dirty="0" smtClean="0"/>
              <a:t>osv. </a:t>
            </a:r>
            <a:r>
              <a:rPr lang="da-DK" dirty="0" err="1" smtClean="0"/>
              <a:t>osv</a:t>
            </a:r>
            <a:r>
              <a:rPr lang="da-DK" dirty="0" smtClean="0"/>
              <a:t>…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09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sz="3800" dirty="0" smtClean="0"/>
              <a:t>Hvordan finder man den inverse matrix?</a:t>
            </a:r>
            <a:endParaRPr lang="da-DK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514116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da-DK" sz="37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Svar: vha. matricens </a:t>
                </a:r>
                <a:r>
                  <a:rPr lang="da-DK" sz="37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determinant</a:t>
                </a:r>
                <a:r>
                  <a:rPr lang="da-DK" sz="37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marL="0" indent="0">
                  <a:buNone/>
                </a:pPr>
                <a:endParaRPr lang="da-DK" sz="15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da-DK" u="sng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Determinant for 2</a:t>
                </a:r>
                <a:r>
                  <a:rPr lang="da-DK" b="0" u="sng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x2-matricer: </a:t>
                </a:r>
              </a:p>
              <a:p>
                <a:pPr marL="0" indent="0">
                  <a:buNone/>
                </a:pPr>
                <a:r>
                  <a:rPr lang="da-DK" b="0" dirty="0" smtClean="0"/>
                  <a:t>Definition: 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b="0" i="0" smtClean="0">
                            <a:latin typeface="Cambria Math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da-DK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a-DK" b="0" i="1" smtClean="0">
                                <a:latin typeface="Cambria Math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da-DK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/>
                      </a:rPr>
                      <m:t>=</m:t>
                    </m:r>
                    <m:r>
                      <a:rPr lang="da-DK" i="1" smtClean="0">
                        <a:latin typeface="Cambria Math"/>
                      </a:rPr>
                      <m:t>𝑎</m:t>
                    </m:r>
                    <m:r>
                      <a:rPr lang="da-DK" b="0" i="1" smtClean="0">
                        <a:latin typeface="Cambria Math"/>
                      </a:rPr>
                      <m:t>𝑑</m:t>
                    </m:r>
                    <m:r>
                      <a:rPr lang="da-DK" b="0" i="1" smtClean="0">
                        <a:latin typeface="Cambria Math"/>
                      </a:rPr>
                      <m:t>−</m:t>
                    </m:r>
                    <m:r>
                      <a:rPr lang="da-DK" b="0" i="1" smtClean="0">
                        <a:latin typeface="Cambria Math"/>
                      </a:rPr>
                      <m:t>𝑐𝑏</m:t>
                    </m:r>
                  </m:oMath>
                </a14:m>
                <a:endParaRPr lang="da-DK" b="0" dirty="0" smtClean="0"/>
              </a:p>
              <a:p>
                <a:pPr marL="0" indent="0">
                  <a:buNone/>
                </a:pPr>
                <a:endParaRPr lang="da-DK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da-DK" b="0" dirty="0" smtClean="0"/>
                  <a:t>Eksempel: 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 b="0" i="0" smtClean="0">
                            <a:latin typeface="Cambria Math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da-DK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4</m:t>
                                  </m:r>
                                </m:e>
                              </m:mr>
                            </m:m>
                          </m:e>
                        </m:d>
                      </m:e>
                    </m:func>
                    <m:r>
                      <a:rPr lang="da-DK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/>
                      </a:rPr>
                      <m:t>=…=−2</m:t>
                    </m:r>
                  </m:oMath>
                </a14:m>
                <a:endParaRPr lang="da-DK" b="0" dirty="0" smtClean="0"/>
              </a:p>
              <a:p>
                <a:pPr marL="0" indent="0">
                  <a:buNone/>
                </a:pPr>
                <a:endParaRPr lang="da-DK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a-DK" dirty="0" smtClean="0"/>
                  <a:t>Eksempel: 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a-DK">
                            <a:latin typeface="Cambria Math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</m:m>
                          </m:e>
                        </m:d>
                      </m:e>
                    </m:func>
                    <m:r>
                      <a:rPr lang="da-DK" i="1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a-D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da-DK" i="1">
                        <a:latin typeface="Cambria Math"/>
                      </a:rPr>
                      <m:t>=…=</m:t>
                    </m:r>
                    <m:r>
                      <a:rPr lang="da-DK" b="0" i="1" smtClean="0">
                        <a:latin typeface="Cambria Math" panose="02040503050406030204" pitchFamily="18" charset="0"/>
                      </a:rPr>
                      <m:t>??</m:t>
                    </m:r>
                  </m:oMath>
                </a14:m>
                <a:endParaRPr lang="da-DK" dirty="0"/>
              </a:p>
              <a:p>
                <a:pPr marL="0" indent="0">
                  <a:buNone/>
                </a:pPr>
                <a:endParaRPr lang="da-DK" b="0" dirty="0" smtClean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5141168"/>
              </a:xfrm>
              <a:blipFill>
                <a:blip r:embed="rId2"/>
                <a:stretch>
                  <a:fillRect l="-1704" t="-261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7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Determinant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>
                <a:latin typeface="Cambria Math"/>
              </a:rPr>
              <a:t>3</a:t>
            </a:r>
            <a:r>
              <a:rPr lang="da-DK" b="0" dirty="0" smtClean="0">
                <a:latin typeface="Cambria Math"/>
              </a:rPr>
              <a:t>x3-matricer: </a:t>
            </a:r>
          </a:p>
          <a:p>
            <a:pPr marL="0" indent="0">
              <a:buNone/>
            </a:pPr>
            <a:endParaRPr lang="da-DK" b="0" i="1" dirty="0" smtClean="0">
              <a:latin typeface="Cambria Math"/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5" t="38654" r="28857" b="47307"/>
          <a:stretch/>
        </p:blipFill>
        <p:spPr bwMode="auto">
          <a:xfrm>
            <a:off x="1691680" y="2132856"/>
            <a:ext cx="5592424" cy="16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Determinant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251520" y="5661248"/>
            <a:ext cx="8640960" cy="8249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u="sng" dirty="0" smtClean="0"/>
              <a:t>Seks</a:t>
            </a:r>
            <a:r>
              <a:rPr lang="da-DK" dirty="0" smtClean="0"/>
              <a:t> led </a:t>
            </a:r>
            <a:r>
              <a:rPr lang="da-DK" dirty="0" smtClean="0">
                <a:sym typeface="Wingdings" panose="05000000000000000000" pitchFamily="2" charset="2"/>
              </a:rPr>
              <a:t>  </a:t>
            </a:r>
            <a:r>
              <a:rPr lang="da-DK" dirty="0" smtClean="0"/>
              <a:t>Nemmere at regne ud på </a:t>
            </a:r>
            <a:r>
              <a:rPr lang="da-DK" dirty="0" err="1" smtClean="0"/>
              <a:t>nSpire</a:t>
            </a:r>
            <a:r>
              <a:rPr lang="da-DK" dirty="0" smtClean="0"/>
              <a:t>…</a:t>
            </a:r>
            <a:endParaRPr lang="da-D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6468" r="15666" b="34659"/>
          <a:stretch/>
        </p:blipFill>
        <p:spPr bwMode="auto">
          <a:xfrm>
            <a:off x="179512" y="1484784"/>
            <a:ext cx="893236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3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err="1" smtClean="0"/>
              <a:t>InterMat</a:t>
            </a:r>
            <a:r>
              <a:rPr lang="da-DK" dirty="0" smtClean="0"/>
              <a:t>: velkommen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/>
          <a:srcRect l="13938" t="46772" r="51061" b="22999"/>
          <a:stretch/>
        </p:blipFill>
        <p:spPr>
          <a:xfrm rot="20234275">
            <a:off x="7505505" y="5812809"/>
            <a:ext cx="1728192" cy="995020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354888" cy="514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 err="1" smtClean="0">
                <a:sym typeface="Wingdings" panose="05000000000000000000" pitchFamily="2" charset="2"/>
              </a:rPr>
              <a:t>InterMat</a:t>
            </a:r>
            <a:r>
              <a:rPr lang="da-DK" b="1" dirty="0" smtClean="0">
                <a:sym typeface="Wingdings" panose="05000000000000000000" pitchFamily="2" charset="2"/>
              </a:rPr>
              <a:t>: </a:t>
            </a:r>
          </a:p>
          <a:p>
            <a:r>
              <a:rPr lang="da-DK" b="1" dirty="0" smtClean="0">
                <a:sym typeface="Wingdings" panose="05000000000000000000" pitchFamily="2" charset="2"/>
              </a:rPr>
              <a:t>Inter</a:t>
            </a:r>
            <a:r>
              <a:rPr lang="da-DK" dirty="0" smtClean="0">
                <a:sym typeface="Wingdings" panose="05000000000000000000" pitchFamily="2" charset="2"/>
              </a:rPr>
              <a:t>esse for </a:t>
            </a:r>
            <a:r>
              <a:rPr lang="da-DK" b="1" dirty="0" smtClean="0">
                <a:sym typeface="Wingdings" panose="05000000000000000000" pitchFamily="2" charset="2"/>
              </a:rPr>
              <a:t>Mat</a:t>
            </a:r>
            <a:r>
              <a:rPr lang="da-DK" dirty="0" smtClean="0">
                <a:sym typeface="Wingdings" panose="05000000000000000000" pitchFamily="2" charset="2"/>
              </a:rPr>
              <a:t>…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bindeled/overgang fra STX til videregående uddannelse</a:t>
            </a:r>
          </a:p>
          <a:p>
            <a:pPr marL="0" indent="0">
              <a:buNone/>
            </a:pPr>
            <a:r>
              <a:rPr lang="da-DK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Hvor tit? 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7</a:t>
            </a:r>
            <a:r>
              <a:rPr lang="da-DK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tirsdage (modul 4 i lige uger)</a:t>
            </a:r>
          </a:p>
          <a:p>
            <a:r>
              <a:rPr lang="da-DK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1 besøgsdag på DTU (26 april)</a:t>
            </a:r>
          </a:p>
          <a:p>
            <a:pPr marL="0" indent="0">
              <a:buNone/>
            </a:pPr>
            <a:r>
              <a:rPr lang="da-DK" b="1" dirty="0" smtClean="0">
                <a:sym typeface="Wingdings" panose="05000000000000000000" pitchFamily="2" charset="2"/>
              </a:rPr>
              <a:t>Hvem?</a:t>
            </a:r>
          </a:p>
          <a:p>
            <a:r>
              <a:rPr lang="da-DK" dirty="0" smtClean="0">
                <a:sym typeface="Wingdings" panose="05000000000000000000" pitchFamily="2" charset="2"/>
              </a:rPr>
              <a:t>Alle som synes det lyder sjovt!</a:t>
            </a:r>
          </a:p>
          <a:p>
            <a:pPr marL="0" indent="0">
              <a:buNone/>
            </a:pPr>
            <a:r>
              <a:rPr lang="da-DK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Emner: </a:t>
            </a:r>
          </a:p>
          <a:p>
            <a:r>
              <a:rPr lang="da-DK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Matrixregning, funktioner af flere variable, lineær programmering, differentialligninger, gruppeteori…</a:t>
            </a:r>
          </a:p>
        </p:txBody>
      </p:sp>
    </p:spTree>
    <p:extLst>
      <p:ext uri="{BB962C8B-B14F-4D97-AF65-F5344CB8AC3E}">
        <p14:creationId xmlns:p14="http://schemas.microsoft.com/office/powerpoint/2010/main" val="36615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Determinant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2x2-matrix: determinanten har 2 led</a:t>
            </a:r>
          </a:p>
          <a:p>
            <a:r>
              <a:rPr lang="da-DK" dirty="0" smtClean="0"/>
              <a:t>3x3-matrix: determinanten har 6 led</a:t>
            </a:r>
          </a:p>
          <a:p>
            <a:r>
              <a:rPr lang="da-DK" dirty="0" smtClean="0"/>
              <a:t>4x4-matrix: determinanten har 24 led</a:t>
            </a:r>
          </a:p>
          <a:p>
            <a:r>
              <a:rPr lang="da-DK" dirty="0" smtClean="0"/>
              <a:t>5x5-matrix: determinanten har 120 led</a:t>
            </a:r>
          </a:p>
          <a:p>
            <a:r>
              <a:rPr lang="da-DK" dirty="0" smtClean="0"/>
              <a:t>…</a:t>
            </a:r>
          </a:p>
          <a:p>
            <a:r>
              <a:rPr lang="da-DK" i="1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da-DK" i="1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-matrix: determinanten har </a:t>
            </a:r>
            <a:r>
              <a:rPr lang="da-DK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!  led</a:t>
            </a:r>
            <a:endParaRPr lang="da-DK" dirty="0" smtClean="0"/>
          </a:p>
          <a:p>
            <a:r>
              <a:rPr lang="da-DK" dirty="0" smtClean="0"/>
              <a:t>6x6-matrix: 6</a:t>
            </a:r>
            <a:r>
              <a:rPr lang="da-DK" dirty="0" smtClean="0">
                <a:sym typeface="Symbol"/>
              </a:rPr>
              <a:t>54321 = 65! = 6120 = 720 led</a:t>
            </a:r>
          </a:p>
          <a:p>
            <a:pPr marL="0" indent="0">
              <a:buNone/>
            </a:pPr>
            <a:r>
              <a:rPr lang="da-DK" dirty="0" smtClean="0">
                <a:sym typeface="Symbol"/>
              </a:rPr>
              <a:t>		</a:t>
            </a:r>
            <a:r>
              <a:rPr lang="da-DK" sz="2500" dirty="0" smtClean="0">
                <a:sym typeface="Symbol"/>
              </a:rPr>
              <a:t>(Hurra for computere… )</a:t>
            </a:r>
            <a:endParaRPr lang="da-DK" sz="2500" dirty="0" smtClean="0"/>
          </a:p>
        </p:txBody>
      </p:sp>
      <p:sp>
        <p:nvSpPr>
          <p:cNvPr id="3" name="Rektangel 2"/>
          <p:cNvSpPr/>
          <p:nvPr/>
        </p:nvSpPr>
        <p:spPr>
          <a:xfrm>
            <a:off x="6084168" y="4293096"/>
            <a:ext cx="3960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500" dirty="0" smtClean="0"/>
              <a:t>?</a:t>
            </a:r>
            <a:endParaRPr lang="da-DK" sz="2500" dirty="0"/>
          </a:p>
        </p:txBody>
      </p:sp>
    </p:spTree>
    <p:extLst>
      <p:ext uri="{BB962C8B-B14F-4D97-AF65-F5344CB8AC3E}">
        <p14:creationId xmlns:p14="http://schemas.microsoft.com/office/powerpoint/2010/main" val="13679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Determinant og invers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853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b="1" dirty="0" smtClean="0"/>
              <a:t>Vigtig sætning: </a:t>
            </a:r>
          </a:p>
          <a:p>
            <a:r>
              <a:rPr lang="da-DK" dirty="0"/>
              <a:t>Hvis </a:t>
            </a:r>
            <a:r>
              <a:rPr lang="da-DK" i="1" dirty="0"/>
              <a:t>E</a:t>
            </a:r>
            <a:r>
              <a:rPr lang="da-DK" dirty="0"/>
              <a:t> er enhedsmatricen, så er </a:t>
            </a:r>
            <a:r>
              <a:rPr lang="da-DK" b="1" dirty="0"/>
              <a:t>det(</a:t>
            </a:r>
            <a:r>
              <a:rPr lang="da-DK" b="1" i="1" dirty="0"/>
              <a:t>E</a:t>
            </a:r>
            <a:r>
              <a:rPr lang="da-DK" b="1" dirty="0"/>
              <a:t>) = 1</a:t>
            </a:r>
          </a:p>
          <a:p>
            <a:r>
              <a:rPr lang="da-DK" dirty="0" smtClean="0"/>
              <a:t>Hvis </a:t>
            </a:r>
            <a:r>
              <a:rPr lang="da-DK" i="1" dirty="0" smtClean="0"/>
              <a:t>A</a:t>
            </a:r>
            <a:r>
              <a:rPr lang="da-DK" dirty="0" smtClean="0"/>
              <a:t> og </a:t>
            </a:r>
            <a:r>
              <a:rPr lang="da-DK" i="1" dirty="0" smtClean="0"/>
              <a:t>B</a:t>
            </a:r>
            <a:r>
              <a:rPr lang="da-DK" dirty="0" smtClean="0"/>
              <a:t> er lige store kvadratiske matricer, så er </a:t>
            </a:r>
            <a:r>
              <a:rPr lang="da-DK" b="1" dirty="0" smtClean="0"/>
              <a:t>det(</a:t>
            </a:r>
            <a:r>
              <a:rPr lang="da-DK" b="1" i="1" dirty="0" smtClean="0"/>
              <a:t>AB</a:t>
            </a:r>
            <a:r>
              <a:rPr lang="da-DK" b="1" dirty="0" smtClean="0"/>
              <a:t>) = det(</a:t>
            </a:r>
            <a:r>
              <a:rPr lang="da-DK" b="1" i="1" dirty="0" smtClean="0"/>
              <a:t>A</a:t>
            </a:r>
            <a:r>
              <a:rPr lang="da-DK" b="1" dirty="0" smtClean="0"/>
              <a:t>)det(</a:t>
            </a:r>
            <a:r>
              <a:rPr lang="da-DK" b="1" i="1" dirty="0" smtClean="0"/>
              <a:t>B</a:t>
            </a:r>
            <a:r>
              <a:rPr lang="da-DK" b="1" dirty="0" smtClean="0"/>
              <a:t>) </a:t>
            </a:r>
            <a:endParaRPr lang="da-DK" sz="2000" b="1" dirty="0"/>
          </a:p>
          <a:p>
            <a:pPr marL="0" indent="0">
              <a:buNone/>
            </a:pPr>
            <a:r>
              <a:rPr lang="da-DK" b="1" dirty="0" smtClean="0"/>
              <a:t>Vigtig konsekvens: </a:t>
            </a:r>
          </a:p>
          <a:p>
            <a:r>
              <a:rPr lang="da-DK" dirty="0" smtClean="0">
                <a:sym typeface="Symbol"/>
              </a:rPr>
              <a:t>det(</a:t>
            </a:r>
            <a:r>
              <a:rPr lang="da-DK" i="1" dirty="0" smtClean="0"/>
              <a:t>A</a:t>
            </a:r>
            <a:r>
              <a:rPr lang="da-DK" i="1" dirty="0"/>
              <a:t>)</a:t>
            </a:r>
            <a:r>
              <a:rPr lang="da-DK" i="1" dirty="0">
                <a:sym typeface="Symbol"/>
              </a:rPr>
              <a:t> </a:t>
            </a:r>
            <a:r>
              <a:rPr lang="da-DK" dirty="0">
                <a:sym typeface="Symbol"/>
              </a:rPr>
              <a:t>det</a:t>
            </a:r>
            <a:r>
              <a:rPr lang="da-DK" i="1" dirty="0">
                <a:sym typeface="Symbol"/>
              </a:rPr>
              <a:t>(A</a:t>
            </a:r>
            <a:r>
              <a:rPr lang="da-DK" baseline="30000" dirty="0">
                <a:sym typeface="Symbol"/>
              </a:rPr>
              <a:t>-1</a:t>
            </a:r>
            <a:r>
              <a:rPr lang="da-DK" dirty="0">
                <a:sym typeface="Symbol"/>
              </a:rPr>
              <a:t>) = </a:t>
            </a:r>
            <a:r>
              <a:rPr lang="da-DK" dirty="0"/>
              <a:t>det(</a:t>
            </a:r>
            <a:r>
              <a:rPr lang="da-DK" i="1" dirty="0"/>
              <a:t>A</a:t>
            </a:r>
            <a:r>
              <a:rPr lang="da-DK" i="1" dirty="0">
                <a:sym typeface="Symbol"/>
              </a:rPr>
              <a:t> A</a:t>
            </a:r>
            <a:r>
              <a:rPr lang="da-DK" baseline="30000" dirty="0">
                <a:sym typeface="Symbol"/>
              </a:rPr>
              <a:t>-1</a:t>
            </a:r>
            <a:r>
              <a:rPr lang="da-DK" dirty="0">
                <a:sym typeface="Symbol"/>
              </a:rPr>
              <a:t>) = det(</a:t>
            </a:r>
            <a:r>
              <a:rPr lang="da-DK" i="1" dirty="0">
                <a:sym typeface="Symbol"/>
              </a:rPr>
              <a:t>E</a:t>
            </a:r>
            <a:r>
              <a:rPr lang="da-DK" dirty="0">
                <a:sym typeface="Symbol"/>
              </a:rPr>
              <a:t>) = 1</a:t>
            </a:r>
          </a:p>
          <a:p>
            <a:r>
              <a:rPr lang="da-DK" dirty="0" err="1" smtClean="0"/>
              <a:t>Dvs</a:t>
            </a:r>
            <a:r>
              <a:rPr lang="da-DK" dirty="0" smtClean="0"/>
              <a:t>: når A er </a:t>
            </a:r>
            <a:r>
              <a:rPr lang="da-DK" dirty="0" err="1" smtClean="0"/>
              <a:t>invertibel</a:t>
            </a:r>
            <a:r>
              <a:rPr lang="da-DK" dirty="0" smtClean="0"/>
              <a:t>, så kan det(A) ikke være nul!</a:t>
            </a:r>
          </a:p>
          <a:p>
            <a:r>
              <a:rPr lang="da-DK" dirty="0" smtClean="0"/>
              <a:t>Det </a:t>
            </a:r>
            <a:r>
              <a:rPr lang="da-DK" u="sng" dirty="0" smtClean="0"/>
              <a:t>omvendte</a:t>
            </a:r>
            <a:r>
              <a:rPr lang="da-DK" dirty="0" smtClean="0"/>
              <a:t> er også sandt (men ikke så let at vise):</a:t>
            </a:r>
          </a:p>
          <a:p>
            <a:pPr marL="0" indent="0" algn="ctr">
              <a:buNone/>
            </a:pPr>
            <a:r>
              <a:rPr lang="da-DK" b="1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Når </a:t>
            </a:r>
            <a:r>
              <a:rPr lang="da-DK" b="1" dirty="0">
                <a:solidFill>
                  <a:schemeClr val="accent1">
                    <a:lumMod val="50000"/>
                  </a:schemeClr>
                </a:solidFill>
                <a:sym typeface="Symbol"/>
              </a:rPr>
              <a:t>det(</a:t>
            </a:r>
            <a:r>
              <a:rPr lang="da-DK" b="1" i="1" dirty="0">
                <a:solidFill>
                  <a:schemeClr val="accent1">
                    <a:lumMod val="50000"/>
                  </a:schemeClr>
                </a:solidFill>
                <a:sym typeface="Symbol"/>
              </a:rPr>
              <a:t>A</a:t>
            </a:r>
            <a:r>
              <a:rPr lang="da-DK" b="1" dirty="0">
                <a:solidFill>
                  <a:schemeClr val="accent1">
                    <a:lumMod val="50000"/>
                  </a:schemeClr>
                </a:solidFill>
                <a:sym typeface="Symbol"/>
              </a:rPr>
              <a:t>)  0, så er </a:t>
            </a:r>
            <a:r>
              <a:rPr lang="da-DK" b="1" i="1" dirty="0">
                <a:solidFill>
                  <a:schemeClr val="accent1">
                    <a:lumMod val="50000"/>
                  </a:schemeClr>
                </a:solidFill>
                <a:sym typeface="Symbol"/>
              </a:rPr>
              <a:t>A </a:t>
            </a:r>
            <a:r>
              <a:rPr lang="da-DK" b="1" dirty="0" err="1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invertibel</a:t>
            </a:r>
            <a:endParaRPr lang="da-DK" b="1" dirty="0">
              <a:solidFill>
                <a:schemeClr val="accent1">
                  <a:lumMod val="50000"/>
                </a:schemeClr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9981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>
                <a:normAutofit fontScale="90000"/>
              </a:bodyPr>
              <a:lstStyle/>
              <a:p>
                <a:r>
                  <a:rPr lang="da-DK" dirty="0" smtClean="0"/>
                  <a:t>Er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𝐴</m:t>
                    </m:r>
                    <m:r>
                      <a:rPr lang="da-DK" b="0" i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a-DK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dirty="0" smtClean="0"/>
                  <a:t> </a:t>
                </a:r>
                <a:r>
                  <a:rPr lang="da-DK" dirty="0" err="1" smtClean="0"/>
                  <a:t>invertibel</a:t>
                </a:r>
                <a:r>
                  <a:rPr lang="da-DK" dirty="0" smtClean="0"/>
                  <a:t>?</a:t>
                </a:r>
                <a:endParaRPr lang="da-DK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36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dsholder til indhold 3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843528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a-DK" dirty="0" smtClean="0"/>
                  <a:t>Vi undersøger det ved at beregne determinanten: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a-DK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/>
                      </a:rPr>
                      <m:t>=4</m:t>
                    </m:r>
                    <m:r>
                      <a:rPr lang="da-DK" b="0" i="1" smtClean="0">
                        <a:latin typeface="Cambria Math"/>
                        <a:ea typeface="Cambria Math"/>
                      </a:rPr>
                      <m:t>∙3−2∙5=2≠0 </m:t>
                    </m:r>
                  </m:oMath>
                </a14:m>
                <a:r>
                  <a:rPr lang="da-DK" dirty="0" smtClean="0">
                    <a:sym typeface="Wingdings" panose="05000000000000000000" pitchFamily="2" charset="2"/>
                  </a:rPr>
                  <a:t></a:t>
                </a:r>
                <a:endParaRPr lang="da-DK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da-DK" dirty="0" smtClean="0">
                    <a:sym typeface="Wingdings" panose="05000000000000000000" pitchFamily="2" charset="2"/>
                  </a:rPr>
                  <a:t>Påstand: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  <m:r>
                      <a:rPr lang="da-DK" b="0" i="1" smtClean="0">
                        <a:latin typeface="Cambria Math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da-DK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a-DK" b="0" i="1" smtClean="0">
                            <a:latin typeface="Cambria Math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da-DK" b="0" i="1" smtClean="0">
                            <a:latin typeface="Cambria Math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da-DK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−5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latin typeface="Cambria Math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da-DK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da-DK" b="0" i="1" smtClean="0"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a-DK" b="0" i="1" smtClean="0"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da-DK" b="0" i="1" smtClean="0"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da-DK" b="0" i="1" smtClean="0"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a-DK" b="0" i="1" smtClean="0">
                                  <a:latin typeface="Cambria Math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a-DK" dirty="0" smtClean="0"/>
              </a:p>
              <a:p>
                <a:pPr marL="0" indent="0">
                  <a:buNone/>
                </a:pP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Check: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4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da-DK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da-DK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da-DK" dirty="0" smtClean="0">
                    <a:solidFill>
                      <a:schemeClr val="accent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</a:t>
                </a:r>
                <a:endParaRPr lang="da-DK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Pladsholder til indhold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8435280" cy="4525963"/>
              </a:xfrm>
              <a:blipFill rotWithShape="1">
                <a:blip r:embed="rId3"/>
                <a:stretch>
                  <a:fillRect l="-1806" t="-1752" r="-209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e 14"/>
          <p:cNvGrpSpPr/>
          <p:nvPr/>
        </p:nvGrpSpPr>
        <p:grpSpPr>
          <a:xfrm>
            <a:off x="2974176" y="2502776"/>
            <a:ext cx="3254008" cy="1934338"/>
            <a:chOff x="2974176" y="2502776"/>
            <a:chExt cx="3254008" cy="1934338"/>
          </a:xfrm>
        </p:grpSpPr>
        <p:sp>
          <p:nvSpPr>
            <p:cNvPr id="3" name="Ellipse 2"/>
            <p:cNvSpPr/>
            <p:nvPr/>
          </p:nvSpPr>
          <p:spPr>
            <a:xfrm>
              <a:off x="2974176" y="4005064"/>
              <a:ext cx="432048" cy="4320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6" name="Lige pilforbindelse 5"/>
            <p:cNvCxnSpPr/>
            <p:nvPr/>
          </p:nvCxnSpPr>
          <p:spPr>
            <a:xfrm flipV="1">
              <a:off x="3454704" y="2801777"/>
              <a:ext cx="2304256" cy="127529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0"/>
            <p:cNvSpPr/>
            <p:nvPr/>
          </p:nvSpPr>
          <p:spPr>
            <a:xfrm>
              <a:off x="5796136" y="2502776"/>
              <a:ext cx="43204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Rektangel 4"/>
          <p:cNvSpPr/>
          <p:nvPr/>
        </p:nvSpPr>
        <p:spPr>
          <a:xfrm>
            <a:off x="5220072" y="3284984"/>
            <a:ext cx="2592288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33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da-DK" sz="3700" dirty="0" smtClean="0"/>
                  <a:t>Prøv selv: er </a:t>
                </a:r>
                <a14:m>
                  <m:oMath xmlns:m="http://schemas.openxmlformats.org/officeDocument/2006/math">
                    <m:r>
                      <a:rPr lang="da-DK" sz="3700" b="0" i="1" smtClean="0">
                        <a:latin typeface="Cambria Math"/>
                      </a:rPr>
                      <m:t>𝐴</m:t>
                    </m:r>
                    <m:r>
                      <a:rPr lang="da-DK" sz="3700" b="0" i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a-DK" sz="37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sz="37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sz="3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a-DK" sz="37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da-DK" sz="37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a-DK" sz="3700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da-DK" sz="37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da-DK" sz="37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sz="3700" dirty="0" smtClean="0"/>
                  <a:t> </a:t>
                </a:r>
                <a:r>
                  <a:rPr lang="da-DK" sz="3700" dirty="0" err="1" smtClean="0"/>
                  <a:t>invertibel</a:t>
                </a:r>
                <a:r>
                  <a:rPr lang="da-DK" sz="3700" dirty="0" smtClean="0"/>
                  <a:t>?</a:t>
                </a:r>
                <a:endParaRPr lang="da-DK" sz="37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600200"/>
            <a:ext cx="843528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da-DK" dirty="0" smtClean="0"/>
              <a:t>Beregn determinanten: det(A) = … </a:t>
            </a:r>
          </a:p>
          <a:p>
            <a:pPr marL="514350" indent="-514350">
              <a:buAutoNum type="arabicParenR"/>
            </a:pPr>
            <a:r>
              <a:rPr lang="da-DK" dirty="0" smtClean="0"/>
              <a:t>Hvis det ikke giver nul, så er A </a:t>
            </a:r>
            <a:r>
              <a:rPr lang="da-DK" dirty="0" err="1" smtClean="0"/>
              <a:t>invertibel</a:t>
            </a:r>
            <a:r>
              <a:rPr lang="da-DK" dirty="0" smtClean="0"/>
              <a:t>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</a:p>
          <a:p>
            <a:pPr marL="514350" indent="-514350">
              <a:buAutoNum type="arabicParenR"/>
            </a:pPr>
            <a:r>
              <a:rPr lang="da-DK" dirty="0" smtClean="0"/>
              <a:t>Dan matricen B sådan: </a:t>
            </a:r>
          </a:p>
          <a:p>
            <a:pPr marL="971550" lvl="1" indent="-571500">
              <a:buFont typeface="+mj-lt"/>
              <a:buAutoNum type="romanLcPeriod"/>
            </a:pPr>
            <a:r>
              <a:rPr lang="da-DK" dirty="0" smtClean="0"/>
              <a:t>byt om på de to diagonalelementer i A, </a:t>
            </a:r>
          </a:p>
          <a:p>
            <a:pPr marL="971550" lvl="1" indent="-571500">
              <a:buFont typeface="+mj-lt"/>
              <a:buAutoNum type="romanLcPeriod"/>
            </a:pPr>
            <a:r>
              <a:rPr lang="da-DK" dirty="0" smtClean="0"/>
              <a:t>skift fortegn på de andre to elementer i A</a:t>
            </a:r>
          </a:p>
          <a:p>
            <a:pPr marL="971550" lvl="1" indent="-571500">
              <a:buFont typeface="+mj-lt"/>
              <a:buAutoNum type="romanLcPeriod"/>
            </a:pPr>
            <a:r>
              <a:rPr lang="da-DK" dirty="0" smtClean="0"/>
              <a:t>Divider alle fire tal med det(A)</a:t>
            </a:r>
          </a:p>
          <a:p>
            <a:pPr marL="971550" lvl="1" indent="-571500">
              <a:buFont typeface="+mj-lt"/>
              <a:buAutoNum type="romanLcPeriod"/>
            </a:pPr>
            <a:r>
              <a:rPr lang="da-DK" dirty="0" smtClean="0"/>
              <a:t>Udregn A gange B. </a:t>
            </a:r>
          </a:p>
          <a:p>
            <a:pPr marL="971550" lvl="1" indent="-571500">
              <a:buFont typeface="+mj-lt"/>
              <a:buAutoNum type="romanLcPeriod"/>
            </a:pPr>
            <a:r>
              <a:rPr lang="da-DK" dirty="0" smtClean="0"/>
              <a:t>Hvis resultatet er enhedsmatricen, så er B lig med den inverse til A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  <a:r>
              <a:rPr lang="da-DK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29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Invers matrix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dsholder til indhold 3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843528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a-DK" sz="2800" b="1" dirty="0" smtClean="0"/>
                  <a:t>2x2: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a-DK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sz="28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da-DK" sz="28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a-DK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a-DK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a-DK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da-DK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a-DK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a-DK" sz="28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e>
                                  <m:r>
                                    <a:rPr lang="da-DK" sz="2800" b="0" i="1" smtClean="0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</m:mr>
                            </m:m>
                          </m:e>
                        </m:d>
                      </m:den>
                    </m:f>
                    <m:d>
                      <m:dPr>
                        <m:ctrlPr>
                          <a:rPr lang="da-DK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sz="2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a-DK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a-DK" sz="28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da-DK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a-DK" sz="28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da-DK" sz="2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a-DK" sz="28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da-DK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da-DK" b="1" i="1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da-DK" b="1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da-DK" b="1" i="1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da-DK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: brug lommeregner!</a:t>
                </a:r>
                <a:endParaRPr lang="da-DK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Pladsholder til indhold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8435280" cy="4525963"/>
              </a:xfrm>
              <a:blipFill rotWithShape="1">
                <a:blip r:embed="rId2"/>
                <a:stretch>
                  <a:fillRect l="-180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25000" r="46678" b="22817"/>
          <a:stretch/>
        </p:blipFill>
        <p:spPr bwMode="auto">
          <a:xfrm>
            <a:off x="5508104" y="2780928"/>
            <a:ext cx="2898915" cy="401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Næste gang: tirsdag 22/1 modul 4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600200"/>
            <a:ext cx="8435280" cy="4853136"/>
          </a:xfrm>
        </p:spPr>
        <p:txBody>
          <a:bodyPr>
            <a:normAutofit/>
          </a:bodyPr>
          <a:lstStyle/>
          <a:p>
            <a:r>
              <a:rPr lang="da-DK" dirty="0" smtClean="0"/>
              <a:t>Vi går videre med løsning af store ligningssystemer </a:t>
            </a:r>
            <a:r>
              <a:rPr lang="da-DK" dirty="0" err="1" smtClean="0"/>
              <a:t>vha</a:t>
            </a:r>
            <a:r>
              <a:rPr lang="da-DK" dirty="0" smtClean="0"/>
              <a:t> matricer</a:t>
            </a:r>
          </a:p>
          <a:p>
            <a:r>
              <a:rPr lang="da-DK" dirty="0" smtClean="0"/>
              <a:t>Vi ser på geometriske anvendelser af matricer</a:t>
            </a:r>
          </a:p>
          <a:p>
            <a:endParaRPr lang="da-DK" dirty="0" smtClean="0"/>
          </a:p>
          <a:p>
            <a:r>
              <a:rPr lang="da-DK" dirty="0" smtClean="0"/>
              <a:t>Interesseret i </a:t>
            </a:r>
            <a:r>
              <a:rPr lang="da-DK" dirty="0" err="1" smtClean="0"/>
              <a:t>InterMat</a:t>
            </a:r>
            <a:r>
              <a:rPr lang="da-DK" dirty="0" smtClean="0"/>
              <a:t>?</a:t>
            </a:r>
          </a:p>
          <a:p>
            <a:r>
              <a:rPr lang="da-DK" dirty="0" smtClean="0"/>
              <a:t>Skriv jer på listen nu, så kommer I på holdet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  <a:r>
              <a:rPr lang="da-DK" dirty="0" smtClean="0"/>
              <a:t> </a:t>
            </a:r>
          </a:p>
          <a:p>
            <a:endParaRPr lang="da-DK" dirty="0" smtClean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l="13938" t="46772" r="51061" b="22999"/>
          <a:stretch/>
        </p:blipFill>
        <p:spPr>
          <a:xfrm rot="20234275">
            <a:off x="7145464" y="5452768"/>
            <a:ext cx="1728192" cy="9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11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En matrix, to matricer…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22960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0" t="27308" r="42913" b="45896"/>
          <a:stretch/>
        </p:blipFill>
        <p:spPr bwMode="auto">
          <a:xfrm>
            <a:off x="1642120" y="1463764"/>
            <a:ext cx="2074218" cy="23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5" t="40065" r="38147" b="44859"/>
          <a:stretch/>
        </p:blipFill>
        <p:spPr bwMode="auto">
          <a:xfrm>
            <a:off x="4698140" y="1983726"/>
            <a:ext cx="3349870" cy="13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dsholder til indhold 2"/>
          <p:cNvSpPr txBox="1">
            <a:spLocks/>
          </p:cNvSpPr>
          <p:nvPr/>
        </p:nvSpPr>
        <p:spPr>
          <a:xfrm>
            <a:off x="1642120" y="4133096"/>
            <a:ext cx="6723856" cy="150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4x3 matrix og 2x5 matrix…</a:t>
            </a:r>
          </a:p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Kan ikke lægges sammen 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4"/>
          <a:srcRect l="13938" t="46772" r="51061" b="22999"/>
          <a:stretch/>
        </p:blipFill>
        <p:spPr>
          <a:xfrm rot="20234275">
            <a:off x="7505505" y="5812809"/>
            <a:ext cx="1728192" cy="995020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2876" t="24497" r="48940" b="30955"/>
          <a:stretch/>
        </p:blipFill>
        <p:spPr>
          <a:xfrm>
            <a:off x="0" y="5157191"/>
            <a:ext cx="2183705" cy="16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Addition af matricer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22960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>
              <a:sym typeface="Wingdings" panose="05000000000000000000" pitchFamily="2" charset="2"/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1362472" y="4725144"/>
            <a:ext cx="7025952" cy="15006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Hvis man vil lægge to matricer sammen, skal de have samme antal rækker og samme antal søjler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45961" r="27235" b="27020"/>
          <a:stretch/>
        </p:blipFill>
        <p:spPr bwMode="auto">
          <a:xfrm>
            <a:off x="467544" y="1772816"/>
            <a:ext cx="8280920" cy="279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353472" y="1756864"/>
            <a:ext cx="2394992" cy="2741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Gange matrix med tal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22960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ladsholder til indhold 2"/>
              <p:cNvSpPr txBox="1">
                <a:spLocks/>
              </p:cNvSpPr>
              <p:nvPr/>
            </p:nvSpPr>
            <p:spPr>
              <a:xfrm>
                <a:off x="2051720" y="2137051"/>
                <a:ext cx="5184576" cy="15006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3⋅</m:t>
                      </m:r>
                      <m:d>
                        <m:dPr>
                          <m:begChr m:val="["/>
                          <m:endChr m:val="]"/>
                          <m:ctrlPr>
                            <a:rPr lang="da-DK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  <m:r>
                        <a:rPr lang="da-DK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da-DK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12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a-DK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</m:t>
                                </m:r>
                                <m:r>
                                  <a:rPr lang="da-DK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a-DK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Pladsholder til indho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2137051"/>
                <a:ext cx="5184576" cy="15006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ladsholder til indhold 2"/>
          <p:cNvSpPr txBox="1">
            <a:spLocks/>
          </p:cNvSpPr>
          <p:nvPr/>
        </p:nvSpPr>
        <p:spPr>
          <a:xfrm>
            <a:off x="2211152" y="4209558"/>
            <a:ext cx="4721696" cy="150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dirty="0" smtClean="0">
                <a:sym typeface="Wingdings" panose="05000000000000000000" pitchFamily="2" charset="2"/>
              </a:rPr>
              <a:t>Tallet ganges bare ind på hver plads i matricen</a:t>
            </a:r>
          </a:p>
        </p:txBody>
      </p:sp>
    </p:spTree>
    <p:extLst>
      <p:ext uri="{BB962C8B-B14F-4D97-AF65-F5344CB8AC3E}">
        <p14:creationId xmlns:p14="http://schemas.microsoft.com/office/powerpoint/2010/main" val="23282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Multiplikation af matricer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22960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>
              <a:sym typeface="Wingdings" panose="05000000000000000000" pitchFamily="2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30384" r="35236" b="47575"/>
          <a:stretch/>
        </p:blipFill>
        <p:spPr bwMode="auto">
          <a:xfrm>
            <a:off x="1403648" y="1916832"/>
            <a:ext cx="5976664" cy="2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dsholder til indhold 2"/>
          <p:cNvSpPr txBox="1">
            <a:spLocks/>
          </p:cNvSpPr>
          <p:nvPr/>
        </p:nvSpPr>
        <p:spPr>
          <a:xfrm>
            <a:off x="1030052" y="4498089"/>
            <a:ext cx="6723856" cy="150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Antallet af søjler (!) i den venstre matrix </a:t>
            </a:r>
          </a:p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skal være det samme som </a:t>
            </a:r>
          </a:p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antallet af rækker (!) i den højre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492896"/>
            <a:ext cx="20162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*          *          </a:t>
            </a:r>
            <a:r>
              <a:rPr lang="da-DK" dirty="0" smtClean="0"/>
              <a:t>*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4362251" y="3036855"/>
            <a:ext cx="2016224" cy="5040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*          *          </a:t>
            </a:r>
            <a:r>
              <a:rPr lang="da-DK" dirty="0" smtClean="0"/>
              <a:t>*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5328084" y="3032956"/>
            <a:ext cx="2016224" cy="5040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35696" y="2990783"/>
            <a:ext cx="2016224" cy="2160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35696" y="3452881"/>
            <a:ext cx="2016224" cy="216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35696" y="3942839"/>
            <a:ext cx="2016224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5656" y="1750033"/>
            <a:ext cx="2736304" cy="368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4 rækker, 3 søjler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9267" y="1750687"/>
            <a:ext cx="2736304" cy="368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3 rækker, 2 søjler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a-DK" dirty="0" smtClean="0"/>
              <a:t>Multiplikation af matricer</a:t>
            </a:r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09600" y="1565176"/>
            <a:ext cx="822960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 smtClean="0">
              <a:sym typeface="Wingdings" panose="05000000000000000000" pitchFamily="2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30384" r="35236" b="47575"/>
          <a:stretch/>
        </p:blipFill>
        <p:spPr bwMode="auto">
          <a:xfrm>
            <a:off x="1403648" y="1916832"/>
            <a:ext cx="5976664" cy="2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dsholder til indhold 2"/>
          <p:cNvSpPr txBox="1">
            <a:spLocks/>
          </p:cNvSpPr>
          <p:nvPr/>
        </p:nvSpPr>
        <p:spPr>
          <a:xfrm>
            <a:off x="1030052" y="4498089"/>
            <a:ext cx="6723856" cy="150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Antallet af søjler (!) i den venstre matrix </a:t>
            </a:r>
          </a:p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skal være det samme som </a:t>
            </a:r>
          </a:p>
          <a:p>
            <a:pPr marL="0" indent="0" algn="ctr">
              <a:buNone/>
            </a:pPr>
            <a:r>
              <a:rPr lang="da-DK" sz="2500" dirty="0" smtClean="0">
                <a:sym typeface="Wingdings" panose="05000000000000000000" pitchFamily="2" charset="2"/>
              </a:rPr>
              <a:t>antallet af rækker (!) i den højre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492896"/>
            <a:ext cx="201622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*          *          </a:t>
            </a:r>
            <a:r>
              <a:rPr lang="da-DK" dirty="0" smtClean="0"/>
              <a:t>*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4362251" y="3036855"/>
            <a:ext cx="2016224" cy="5040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5328084" y="3032956"/>
            <a:ext cx="2016224" cy="5040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*          *          </a:t>
            </a:r>
            <a:r>
              <a:rPr lang="da-DK" dirty="0" smtClean="0"/>
              <a:t>*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35696" y="2990783"/>
            <a:ext cx="2016224" cy="2160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35696" y="3452881"/>
            <a:ext cx="2016224" cy="216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35696" y="3942839"/>
            <a:ext cx="2016224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5656" y="1750033"/>
            <a:ext cx="2736304" cy="368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4 rækker, 3 søjler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9267" y="1750687"/>
            <a:ext cx="2736304" cy="368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3 rækker, 2 søjler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a-DK" dirty="0" smtClean="0"/>
              <a:t>Multiplikation </a:t>
            </a:r>
            <a:r>
              <a:rPr lang="da-DK" smtClean="0"/>
              <a:t>af kvadratiske matricer</a:t>
            </a: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514116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𝐴</m:t>
                      </m:r>
                      <m:r>
                        <a:rPr lang="da-DK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a-DK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da-DK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a-DK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da-DK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a-DK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da-DK" b="0" i="1" smtClean="0">
                                    <a:latin typeface="Cambria Math"/>
                                    <a:ea typeface="Cambria Math"/>
                                  </a:rPr>
                                  <m:t>∙5+2∙7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da-DK" b="0" i="1" smtClean="0">
                                    <a:latin typeface="Cambria Math"/>
                                    <a:ea typeface="Cambria Math"/>
                                  </a:rPr>
                                  <m:t>∙6+2∙8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da-DK" b="0" i="1" smtClean="0">
                                    <a:latin typeface="Cambria Math"/>
                                    <a:ea typeface="Cambria Math"/>
                                  </a:rPr>
                                  <m:t>∙5+4∙7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da-DK" b="0" i="1" smtClean="0">
                                    <a:latin typeface="Cambria Math"/>
                                    <a:ea typeface="Cambria Math"/>
                                  </a:rPr>
                                  <m:t>∙6+4∙8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a-DK" b="0" dirty="0" smtClean="0"/>
              </a:p>
              <a:p>
                <a:pPr marL="0" indent="0">
                  <a:buNone/>
                </a:pPr>
                <a:endParaRPr lang="da-DK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a-DK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19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22</m:t>
                                </m:r>
                              </m:e>
                            </m:mr>
                            <m:mr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43</m:t>
                                </m:r>
                              </m:e>
                              <m:e>
                                <m:r>
                                  <a:rPr lang="da-DK" b="0" i="1" smtClean="0">
                                    <a:latin typeface="Cambria Math"/>
                                  </a:rPr>
                                  <m:t>50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a-DK" b="0" dirty="0" smtClean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 algn="ctr">
                  <a:buNone/>
                </a:pPr>
                <a:r>
                  <a:rPr lang="da-DK" b="0" dirty="0" smtClean="0">
                    <a:solidFill>
                      <a:srgbClr val="FF0000"/>
                    </a:solidFill>
                  </a:rPr>
                  <a:t>Men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𝐴</m:t>
                    </m:r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da-DK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7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a-DK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da-DK" b="0" i="1" smtClean="0">
                        <a:solidFill>
                          <a:srgbClr val="FF0000"/>
                        </a:solidFill>
                        <a:latin typeface="Cambria Math"/>
                      </a:rPr>
                      <m:t>=…=</m:t>
                    </m:r>
                    <m:d>
                      <m:dPr>
                        <m:ctrlPr>
                          <a:rPr lang="da-DK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a-DK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23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34</m:t>
                              </m:r>
                            </m:e>
                          </m:mr>
                          <m:mr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31</m:t>
                              </m:r>
                            </m:e>
                            <m:e>
                              <m:r>
                                <a:rPr lang="da-DK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46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a-DK" b="0" dirty="0" smtClean="0">
                    <a:solidFill>
                      <a:srgbClr val="FF0000"/>
                    </a:solidFill>
                  </a:rPr>
                  <a:t> !</a:t>
                </a:r>
              </a:p>
              <a:p>
                <a:pPr marL="0" indent="0">
                  <a:buNone/>
                </a:pPr>
                <a:endParaRPr lang="da-DK" dirty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514116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ktangel 3"/>
          <p:cNvSpPr/>
          <p:nvPr/>
        </p:nvSpPr>
        <p:spPr>
          <a:xfrm>
            <a:off x="4990400" y="2636912"/>
            <a:ext cx="1786552" cy="50405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2771800" y="3186662"/>
            <a:ext cx="1813848" cy="50405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4990400" y="3200667"/>
            <a:ext cx="1786552" cy="50405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5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500" dirty="0" smtClean="0"/>
              <a:t>Visse ting i tilværelsen er ikke </a:t>
            </a:r>
            <a:r>
              <a:rPr lang="da-DK" sz="3500" b="1" dirty="0" smtClean="0"/>
              <a:t>kommutative</a:t>
            </a:r>
            <a:endParaRPr lang="da-DK" sz="35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6" t="16542" r="9696" b="13455"/>
          <a:stretch/>
        </p:blipFill>
        <p:spPr>
          <a:xfrm>
            <a:off x="611560" y="1484784"/>
            <a:ext cx="80043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671</Words>
  <Application>Microsoft Office PowerPoint</Application>
  <PresentationFormat>Skærmshow (4:3)</PresentationFormat>
  <Paragraphs>142</Paragraphs>
  <Slides>26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Symbol</vt:lpstr>
      <vt:lpstr>Wingdings</vt:lpstr>
      <vt:lpstr>Kontortema</vt:lpstr>
      <vt:lpstr>InterMat</vt:lpstr>
      <vt:lpstr>InterMat: velkommen </vt:lpstr>
      <vt:lpstr>En matrix, to matricer…</vt:lpstr>
      <vt:lpstr>Addition af matricer</vt:lpstr>
      <vt:lpstr>Gange matrix med tal</vt:lpstr>
      <vt:lpstr>Multiplikation af matricer</vt:lpstr>
      <vt:lpstr>Multiplikation af matricer</vt:lpstr>
      <vt:lpstr>Multiplikation af kvadratiske matricer</vt:lpstr>
      <vt:lpstr>Visse ting i tilværelsen er ikke kommutative</vt:lpstr>
      <vt:lpstr>PowerPoint-præsentation</vt:lpstr>
      <vt:lpstr>Noter / læsemateriale / opgaver</vt:lpstr>
      <vt:lpstr>Enhedsmatrix og invers matrix</vt:lpstr>
      <vt:lpstr>Ligningssystemer</vt:lpstr>
      <vt:lpstr>Ligningssystemer</vt:lpstr>
      <vt:lpstr>Ligningssystemer</vt:lpstr>
      <vt:lpstr>Matrixregning bruges mange steder…</vt:lpstr>
      <vt:lpstr>Hvordan finder man den inverse matrix?</vt:lpstr>
      <vt:lpstr>Determinant</vt:lpstr>
      <vt:lpstr>Determinant</vt:lpstr>
      <vt:lpstr>Determinant</vt:lpstr>
      <vt:lpstr>Determinant og invers</vt:lpstr>
      <vt:lpstr>Er A=(■8(4&amp;5@2&amp;3)) invertibel?</vt:lpstr>
      <vt:lpstr>Prøv selv: er A=(■8(20&amp;-5@2&amp;0)) invertibel?</vt:lpstr>
      <vt:lpstr>Invers matrix</vt:lpstr>
      <vt:lpstr>Næste gang: tirsdag 22/1 modul 4</vt:lpstr>
      <vt:lpstr>PowerPoint-præsentation</vt:lpstr>
    </vt:vector>
  </TitlesOfParts>
  <Company>BG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INTERMAT</dc:title>
  <dc:creator>Niels Erik Wegge</dc:creator>
  <cp:lastModifiedBy>Niels Erik Wegge</cp:lastModifiedBy>
  <cp:revision>60</cp:revision>
  <dcterms:created xsi:type="dcterms:W3CDTF">2015-02-04T18:44:25Z</dcterms:created>
  <dcterms:modified xsi:type="dcterms:W3CDTF">2019-01-15T12:18:50Z</dcterms:modified>
</cp:coreProperties>
</file>