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3" r:id="rId6"/>
    <p:sldId id="260" r:id="rId7"/>
    <p:sldId id="276" r:id="rId8"/>
    <p:sldId id="262" r:id="rId9"/>
    <p:sldId id="263" r:id="rId10"/>
    <p:sldId id="261"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81" r:id="rId24"/>
    <p:sldId id="280" r:id="rId25"/>
    <p:sldId id="279" r:id="rId26"/>
    <p:sldId id="278" r:id="rId27"/>
    <p:sldId id="277" r:id="rId28"/>
    <p:sldId id="282" r:id="rId29"/>
    <p:sldId id="284" r:id="rId30"/>
  </p:sldIdLst>
  <p:sldSz cx="12192000" cy="6858000"/>
  <p:notesSz cx="6858000" cy="9144000"/>
  <p:defaultText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0" d="100"/>
          <a:sy n="70" d="100"/>
        </p:scale>
        <p:origin x="536"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slid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C77A172-F6D4-971D-F529-B290DE912C51}"/>
              </a:ext>
            </a:extLst>
          </p:cNvPr>
          <p:cNvSpPr>
            <a:spLocks noGrp="1"/>
          </p:cNvSpPr>
          <p:nvPr>
            <p:ph type="ctrTitle"/>
          </p:nvPr>
        </p:nvSpPr>
        <p:spPr>
          <a:xfrm>
            <a:off x="1524000" y="1122363"/>
            <a:ext cx="9144000" cy="2387600"/>
          </a:xfrm>
        </p:spPr>
        <p:txBody>
          <a:bodyPr anchor="b"/>
          <a:lstStyle>
            <a:lvl1pPr algn="ctr">
              <a:defRPr sz="6000"/>
            </a:lvl1pPr>
          </a:lstStyle>
          <a:p>
            <a:r>
              <a:rPr lang="da-DK"/>
              <a:t>Klik for at redigere titeltypografien i masteren</a:t>
            </a:r>
            <a:endParaRPr lang="en-DK"/>
          </a:p>
        </p:txBody>
      </p:sp>
      <p:sp>
        <p:nvSpPr>
          <p:cNvPr id="3" name="Undertitel 2">
            <a:extLst>
              <a:ext uri="{FF2B5EF4-FFF2-40B4-BE49-F238E27FC236}">
                <a16:creationId xmlns:a16="http://schemas.microsoft.com/office/drawing/2014/main" id="{D1E37BCD-F5E3-D90D-4968-28AC4A05090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a-DK"/>
              <a:t>Klik for at redigere undertiteltypografien i masteren</a:t>
            </a:r>
            <a:endParaRPr lang="en-DK"/>
          </a:p>
        </p:txBody>
      </p:sp>
      <p:sp>
        <p:nvSpPr>
          <p:cNvPr id="4" name="Pladsholder til dato 3">
            <a:extLst>
              <a:ext uri="{FF2B5EF4-FFF2-40B4-BE49-F238E27FC236}">
                <a16:creationId xmlns:a16="http://schemas.microsoft.com/office/drawing/2014/main" id="{849498A0-A1B3-5638-B527-CF6CA8030083}"/>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68E02F75-ACAE-2C20-1F8B-0AB46ED61225}"/>
              </a:ext>
            </a:extLst>
          </p:cNvPr>
          <p:cNvSpPr>
            <a:spLocks noGrp="1"/>
          </p:cNvSpPr>
          <p:nvPr>
            <p:ph type="ftr" sz="quarter" idx="11"/>
          </p:nvPr>
        </p:nvSpPr>
        <p:spPr/>
        <p:txBody>
          <a:bodyPr/>
          <a:lstStyle/>
          <a:p>
            <a:endParaRPr lang="en-DK"/>
          </a:p>
        </p:txBody>
      </p:sp>
      <p:sp>
        <p:nvSpPr>
          <p:cNvPr id="6" name="Pladsholder til slidenummer 5">
            <a:extLst>
              <a:ext uri="{FF2B5EF4-FFF2-40B4-BE49-F238E27FC236}">
                <a16:creationId xmlns:a16="http://schemas.microsoft.com/office/drawing/2014/main" id="{4BC0ECB1-9DB6-8359-6FBE-E0C5F2F89D04}"/>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3537213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887EAE-BD32-8895-2348-56FD6A2E5468}"/>
              </a:ext>
            </a:extLst>
          </p:cNvPr>
          <p:cNvSpPr>
            <a:spLocks noGrp="1"/>
          </p:cNvSpPr>
          <p:nvPr>
            <p:ph type="title"/>
          </p:nvPr>
        </p:nvSpPr>
        <p:spPr/>
        <p:txBody>
          <a:bodyPr/>
          <a:lstStyle/>
          <a:p>
            <a:r>
              <a:rPr lang="da-DK"/>
              <a:t>Klik for at redigere titeltypografien i masteren</a:t>
            </a:r>
            <a:endParaRPr lang="en-DK"/>
          </a:p>
        </p:txBody>
      </p:sp>
      <p:sp>
        <p:nvSpPr>
          <p:cNvPr id="3" name="Pladsholder til lodret titel 2">
            <a:extLst>
              <a:ext uri="{FF2B5EF4-FFF2-40B4-BE49-F238E27FC236}">
                <a16:creationId xmlns:a16="http://schemas.microsoft.com/office/drawing/2014/main" id="{6C72304A-E1FE-DBA1-5D8C-10BA17D489C5}"/>
              </a:ext>
            </a:extLst>
          </p:cNvPr>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dato 3">
            <a:extLst>
              <a:ext uri="{FF2B5EF4-FFF2-40B4-BE49-F238E27FC236}">
                <a16:creationId xmlns:a16="http://schemas.microsoft.com/office/drawing/2014/main" id="{464D8A63-7DB2-A00E-0E43-8539647DC796}"/>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3C1943E3-2584-C43C-84F5-FA82837643E7}"/>
              </a:ext>
            </a:extLst>
          </p:cNvPr>
          <p:cNvSpPr>
            <a:spLocks noGrp="1"/>
          </p:cNvSpPr>
          <p:nvPr>
            <p:ph type="ftr" sz="quarter" idx="11"/>
          </p:nvPr>
        </p:nvSpPr>
        <p:spPr/>
        <p:txBody>
          <a:bodyPr/>
          <a:lstStyle/>
          <a:p>
            <a:endParaRPr lang="en-DK"/>
          </a:p>
        </p:txBody>
      </p:sp>
      <p:sp>
        <p:nvSpPr>
          <p:cNvPr id="6" name="Pladsholder til slidenummer 5">
            <a:extLst>
              <a:ext uri="{FF2B5EF4-FFF2-40B4-BE49-F238E27FC236}">
                <a16:creationId xmlns:a16="http://schemas.microsoft.com/office/drawing/2014/main" id="{EF0923E2-FCE3-3D8E-4159-C580A941D252}"/>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22161974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a:extLst>
              <a:ext uri="{FF2B5EF4-FFF2-40B4-BE49-F238E27FC236}">
                <a16:creationId xmlns:a16="http://schemas.microsoft.com/office/drawing/2014/main" id="{0BFB0048-F29F-8626-A8A6-6F8F9115F36F}"/>
              </a:ext>
            </a:extLst>
          </p:cNvPr>
          <p:cNvSpPr>
            <a:spLocks noGrp="1"/>
          </p:cNvSpPr>
          <p:nvPr>
            <p:ph type="title" orient="vert"/>
          </p:nvPr>
        </p:nvSpPr>
        <p:spPr>
          <a:xfrm>
            <a:off x="8724900" y="365125"/>
            <a:ext cx="2628900" cy="5811838"/>
          </a:xfrm>
        </p:spPr>
        <p:txBody>
          <a:bodyPr vert="eaVert"/>
          <a:lstStyle/>
          <a:p>
            <a:r>
              <a:rPr lang="da-DK"/>
              <a:t>Klik for at redigere titeltypografien i masteren</a:t>
            </a:r>
            <a:endParaRPr lang="en-DK"/>
          </a:p>
        </p:txBody>
      </p:sp>
      <p:sp>
        <p:nvSpPr>
          <p:cNvPr id="3" name="Pladsholder til lodret titel 2">
            <a:extLst>
              <a:ext uri="{FF2B5EF4-FFF2-40B4-BE49-F238E27FC236}">
                <a16:creationId xmlns:a16="http://schemas.microsoft.com/office/drawing/2014/main" id="{BE55BDDF-4419-3D84-23B7-78DB7884680A}"/>
              </a:ext>
            </a:extLst>
          </p:cNvPr>
          <p:cNvSpPr>
            <a:spLocks noGrp="1"/>
          </p:cNvSpPr>
          <p:nvPr>
            <p:ph type="body" orient="vert" idx="1"/>
          </p:nvPr>
        </p:nvSpPr>
        <p:spPr>
          <a:xfrm>
            <a:off x="838200" y="365125"/>
            <a:ext cx="7734300" cy="5811838"/>
          </a:xfrm>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dato 3">
            <a:extLst>
              <a:ext uri="{FF2B5EF4-FFF2-40B4-BE49-F238E27FC236}">
                <a16:creationId xmlns:a16="http://schemas.microsoft.com/office/drawing/2014/main" id="{E991B588-7768-7400-5505-9C786CBF2707}"/>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A9FD828E-2D21-517C-20F0-DB256C5C8BCD}"/>
              </a:ext>
            </a:extLst>
          </p:cNvPr>
          <p:cNvSpPr>
            <a:spLocks noGrp="1"/>
          </p:cNvSpPr>
          <p:nvPr>
            <p:ph type="ftr" sz="quarter" idx="11"/>
          </p:nvPr>
        </p:nvSpPr>
        <p:spPr/>
        <p:txBody>
          <a:bodyPr/>
          <a:lstStyle/>
          <a:p>
            <a:endParaRPr lang="en-DK"/>
          </a:p>
        </p:txBody>
      </p:sp>
      <p:sp>
        <p:nvSpPr>
          <p:cNvPr id="6" name="Pladsholder til slidenummer 5">
            <a:extLst>
              <a:ext uri="{FF2B5EF4-FFF2-40B4-BE49-F238E27FC236}">
                <a16:creationId xmlns:a16="http://schemas.microsoft.com/office/drawing/2014/main" id="{2E0FD27C-6E61-8E9C-DD2C-43ABCD759895}"/>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7891630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8B4D9B5-3D9E-86E8-275A-16DC60BA6A75}"/>
              </a:ext>
            </a:extLst>
          </p:cNvPr>
          <p:cNvSpPr>
            <a:spLocks noGrp="1"/>
          </p:cNvSpPr>
          <p:nvPr>
            <p:ph type="title"/>
          </p:nvPr>
        </p:nvSpPr>
        <p:spPr/>
        <p:txBody>
          <a:bodyPr/>
          <a:lstStyle/>
          <a:p>
            <a:r>
              <a:rPr lang="da-DK"/>
              <a:t>Klik for at redigere titeltypografien i masteren</a:t>
            </a:r>
            <a:endParaRPr lang="en-DK"/>
          </a:p>
        </p:txBody>
      </p:sp>
      <p:sp>
        <p:nvSpPr>
          <p:cNvPr id="3" name="Pladsholder til indhold 2">
            <a:extLst>
              <a:ext uri="{FF2B5EF4-FFF2-40B4-BE49-F238E27FC236}">
                <a16:creationId xmlns:a16="http://schemas.microsoft.com/office/drawing/2014/main" id="{FAA096B7-8862-1243-DBD9-568A99B143EF}"/>
              </a:ext>
            </a:extLst>
          </p:cNvPr>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dato 3">
            <a:extLst>
              <a:ext uri="{FF2B5EF4-FFF2-40B4-BE49-F238E27FC236}">
                <a16:creationId xmlns:a16="http://schemas.microsoft.com/office/drawing/2014/main" id="{2F8D5DA1-499E-7249-DF58-CB0490AB1F68}"/>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C263E88C-1B02-F8EE-CD1F-35F07E501798}"/>
              </a:ext>
            </a:extLst>
          </p:cNvPr>
          <p:cNvSpPr>
            <a:spLocks noGrp="1"/>
          </p:cNvSpPr>
          <p:nvPr>
            <p:ph type="ftr" sz="quarter" idx="11"/>
          </p:nvPr>
        </p:nvSpPr>
        <p:spPr/>
        <p:txBody>
          <a:bodyPr/>
          <a:lstStyle/>
          <a:p>
            <a:endParaRPr lang="en-DK"/>
          </a:p>
        </p:txBody>
      </p:sp>
      <p:sp>
        <p:nvSpPr>
          <p:cNvPr id="6" name="Pladsholder til slidenummer 5">
            <a:extLst>
              <a:ext uri="{FF2B5EF4-FFF2-40B4-BE49-F238E27FC236}">
                <a16:creationId xmlns:a16="http://schemas.microsoft.com/office/drawing/2014/main" id="{6995531D-A02B-0C52-6921-259CFBC70550}"/>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967737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E2F936-A3F7-60B2-5A46-D782A2CC3320}"/>
              </a:ext>
            </a:extLst>
          </p:cNvPr>
          <p:cNvSpPr>
            <a:spLocks noGrp="1"/>
          </p:cNvSpPr>
          <p:nvPr>
            <p:ph type="title"/>
          </p:nvPr>
        </p:nvSpPr>
        <p:spPr>
          <a:xfrm>
            <a:off x="831850" y="1709738"/>
            <a:ext cx="10515600" cy="2852737"/>
          </a:xfrm>
        </p:spPr>
        <p:txBody>
          <a:bodyPr anchor="b"/>
          <a:lstStyle>
            <a:lvl1pPr>
              <a:defRPr sz="6000"/>
            </a:lvl1pPr>
          </a:lstStyle>
          <a:p>
            <a:r>
              <a:rPr lang="da-DK"/>
              <a:t>Klik for at redigere titeltypografien i masteren</a:t>
            </a:r>
            <a:endParaRPr lang="en-DK"/>
          </a:p>
        </p:txBody>
      </p:sp>
      <p:sp>
        <p:nvSpPr>
          <p:cNvPr id="3" name="Pladsholder til tekst 2">
            <a:extLst>
              <a:ext uri="{FF2B5EF4-FFF2-40B4-BE49-F238E27FC236}">
                <a16:creationId xmlns:a16="http://schemas.microsoft.com/office/drawing/2014/main" id="{375C7FB4-9F73-0D82-1EE3-B77C2760541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da-DK"/>
              <a:t>Klik for at redigere teksttypografierne i masteren</a:t>
            </a:r>
          </a:p>
        </p:txBody>
      </p:sp>
      <p:sp>
        <p:nvSpPr>
          <p:cNvPr id="4" name="Pladsholder til dato 3">
            <a:extLst>
              <a:ext uri="{FF2B5EF4-FFF2-40B4-BE49-F238E27FC236}">
                <a16:creationId xmlns:a16="http://schemas.microsoft.com/office/drawing/2014/main" id="{0A9C406E-C9DF-2075-146D-BD68E49F80EF}"/>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1F6AE566-18BF-8620-4CFF-3448F26F58E0}"/>
              </a:ext>
            </a:extLst>
          </p:cNvPr>
          <p:cNvSpPr>
            <a:spLocks noGrp="1"/>
          </p:cNvSpPr>
          <p:nvPr>
            <p:ph type="ftr" sz="quarter" idx="11"/>
          </p:nvPr>
        </p:nvSpPr>
        <p:spPr/>
        <p:txBody>
          <a:bodyPr/>
          <a:lstStyle/>
          <a:p>
            <a:endParaRPr lang="en-DK"/>
          </a:p>
        </p:txBody>
      </p:sp>
      <p:sp>
        <p:nvSpPr>
          <p:cNvPr id="6" name="Pladsholder til slidenummer 5">
            <a:extLst>
              <a:ext uri="{FF2B5EF4-FFF2-40B4-BE49-F238E27FC236}">
                <a16:creationId xmlns:a16="http://schemas.microsoft.com/office/drawing/2014/main" id="{762D9248-A510-0B58-26D1-E6E3AFB8763B}"/>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149205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D044CE0-14D0-8979-3D66-9C2865108118}"/>
              </a:ext>
            </a:extLst>
          </p:cNvPr>
          <p:cNvSpPr>
            <a:spLocks noGrp="1"/>
          </p:cNvSpPr>
          <p:nvPr>
            <p:ph type="title"/>
          </p:nvPr>
        </p:nvSpPr>
        <p:spPr/>
        <p:txBody>
          <a:bodyPr/>
          <a:lstStyle/>
          <a:p>
            <a:r>
              <a:rPr lang="da-DK"/>
              <a:t>Klik for at redigere titeltypografien i masteren</a:t>
            </a:r>
            <a:endParaRPr lang="en-DK"/>
          </a:p>
        </p:txBody>
      </p:sp>
      <p:sp>
        <p:nvSpPr>
          <p:cNvPr id="3" name="Pladsholder til indhold 2">
            <a:extLst>
              <a:ext uri="{FF2B5EF4-FFF2-40B4-BE49-F238E27FC236}">
                <a16:creationId xmlns:a16="http://schemas.microsoft.com/office/drawing/2014/main" id="{F53E223C-82F6-E118-3E1D-6FFD9916C876}"/>
              </a:ext>
            </a:extLst>
          </p:cNvPr>
          <p:cNvSpPr>
            <a:spLocks noGrp="1"/>
          </p:cNvSpPr>
          <p:nvPr>
            <p:ph sz="half" idx="1"/>
          </p:nvPr>
        </p:nvSpPr>
        <p:spPr>
          <a:xfrm>
            <a:off x="838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indhold 3">
            <a:extLst>
              <a:ext uri="{FF2B5EF4-FFF2-40B4-BE49-F238E27FC236}">
                <a16:creationId xmlns:a16="http://schemas.microsoft.com/office/drawing/2014/main" id="{EA5E872D-C4B4-CD04-B9BE-0AB05F223528}"/>
              </a:ext>
            </a:extLst>
          </p:cNvPr>
          <p:cNvSpPr>
            <a:spLocks noGrp="1"/>
          </p:cNvSpPr>
          <p:nvPr>
            <p:ph sz="half" idx="2"/>
          </p:nvPr>
        </p:nvSpPr>
        <p:spPr>
          <a:xfrm>
            <a:off x="6172200" y="1825625"/>
            <a:ext cx="5181600" cy="435133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5" name="Pladsholder til dato 4">
            <a:extLst>
              <a:ext uri="{FF2B5EF4-FFF2-40B4-BE49-F238E27FC236}">
                <a16:creationId xmlns:a16="http://schemas.microsoft.com/office/drawing/2014/main" id="{2848A99E-0ECF-675B-65C0-CC5E3850F9F4}"/>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6" name="Pladsholder til sidefod 5">
            <a:extLst>
              <a:ext uri="{FF2B5EF4-FFF2-40B4-BE49-F238E27FC236}">
                <a16:creationId xmlns:a16="http://schemas.microsoft.com/office/drawing/2014/main" id="{6F016188-6B5E-D194-7FA0-C5A4943A2B9E}"/>
              </a:ext>
            </a:extLst>
          </p:cNvPr>
          <p:cNvSpPr>
            <a:spLocks noGrp="1"/>
          </p:cNvSpPr>
          <p:nvPr>
            <p:ph type="ftr" sz="quarter" idx="11"/>
          </p:nvPr>
        </p:nvSpPr>
        <p:spPr/>
        <p:txBody>
          <a:bodyPr/>
          <a:lstStyle/>
          <a:p>
            <a:endParaRPr lang="en-DK"/>
          </a:p>
        </p:txBody>
      </p:sp>
      <p:sp>
        <p:nvSpPr>
          <p:cNvPr id="7" name="Pladsholder til slidenummer 6">
            <a:extLst>
              <a:ext uri="{FF2B5EF4-FFF2-40B4-BE49-F238E27FC236}">
                <a16:creationId xmlns:a16="http://schemas.microsoft.com/office/drawing/2014/main" id="{2D3816E9-C94F-99DB-677D-214D841CDA9C}"/>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3343132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81F743E-1FFA-A64E-B5B9-F53340725BBC}"/>
              </a:ext>
            </a:extLst>
          </p:cNvPr>
          <p:cNvSpPr>
            <a:spLocks noGrp="1"/>
          </p:cNvSpPr>
          <p:nvPr>
            <p:ph type="title"/>
          </p:nvPr>
        </p:nvSpPr>
        <p:spPr>
          <a:xfrm>
            <a:off x="839788" y="365125"/>
            <a:ext cx="10515600" cy="1325563"/>
          </a:xfrm>
        </p:spPr>
        <p:txBody>
          <a:bodyPr/>
          <a:lstStyle/>
          <a:p>
            <a:r>
              <a:rPr lang="da-DK"/>
              <a:t>Klik for at redigere titeltypografien i masteren</a:t>
            </a:r>
            <a:endParaRPr lang="en-DK"/>
          </a:p>
        </p:txBody>
      </p:sp>
      <p:sp>
        <p:nvSpPr>
          <p:cNvPr id="3" name="Pladsholder til tekst 2">
            <a:extLst>
              <a:ext uri="{FF2B5EF4-FFF2-40B4-BE49-F238E27FC236}">
                <a16:creationId xmlns:a16="http://schemas.microsoft.com/office/drawing/2014/main" id="{9FC9DE46-78EC-8EAA-12DC-497922F772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a:extLst>
              <a:ext uri="{FF2B5EF4-FFF2-40B4-BE49-F238E27FC236}">
                <a16:creationId xmlns:a16="http://schemas.microsoft.com/office/drawing/2014/main" id="{1B1C40B2-BB7D-B5A0-9795-AA6FDF50EFF4}"/>
              </a:ext>
            </a:extLst>
          </p:cNvPr>
          <p:cNvSpPr>
            <a:spLocks noGrp="1"/>
          </p:cNvSpPr>
          <p:nvPr>
            <p:ph sz="half" idx="2"/>
          </p:nvPr>
        </p:nvSpPr>
        <p:spPr>
          <a:xfrm>
            <a:off x="839788" y="2505075"/>
            <a:ext cx="5157787"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5" name="Pladsholder til tekst 4">
            <a:extLst>
              <a:ext uri="{FF2B5EF4-FFF2-40B4-BE49-F238E27FC236}">
                <a16:creationId xmlns:a16="http://schemas.microsoft.com/office/drawing/2014/main" id="{74836E82-9783-DDAB-DD28-2B21448228A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a:extLst>
              <a:ext uri="{FF2B5EF4-FFF2-40B4-BE49-F238E27FC236}">
                <a16:creationId xmlns:a16="http://schemas.microsoft.com/office/drawing/2014/main" id="{38835CC1-B120-A67B-EB36-8035A16B7DDD}"/>
              </a:ext>
            </a:extLst>
          </p:cNvPr>
          <p:cNvSpPr>
            <a:spLocks noGrp="1"/>
          </p:cNvSpPr>
          <p:nvPr>
            <p:ph sz="quarter" idx="4"/>
          </p:nvPr>
        </p:nvSpPr>
        <p:spPr>
          <a:xfrm>
            <a:off x="6172200" y="2505075"/>
            <a:ext cx="5183188" cy="3684588"/>
          </a:xfrm>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7" name="Pladsholder til dato 6">
            <a:extLst>
              <a:ext uri="{FF2B5EF4-FFF2-40B4-BE49-F238E27FC236}">
                <a16:creationId xmlns:a16="http://schemas.microsoft.com/office/drawing/2014/main" id="{E74819A2-2BEF-81BE-0263-92D3D61F20BD}"/>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8" name="Pladsholder til sidefod 7">
            <a:extLst>
              <a:ext uri="{FF2B5EF4-FFF2-40B4-BE49-F238E27FC236}">
                <a16:creationId xmlns:a16="http://schemas.microsoft.com/office/drawing/2014/main" id="{8A438A9E-70BE-C304-235F-7A6727A13E6C}"/>
              </a:ext>
            </a:extLst>
          </p:cNvPr>
          <p:cNvSpPr>
            <a:spLocks noGrp="1"/>
          </p:cNvSpPr>
          <p:nvPr>
            <p:ph type="ftr" sz="quarter" idx="11"/>
          </p:nvPr>
        </p:nvSpPr>
        <p:spPr/>
        <p:txBody>
          <a:bodyPr/>
          <a:lstStyle/>
          <a:p>
            <a:endParaRPr lang="en-DK"/>
          </a:p>
        </p:txBody>
      </p:sp>
      <p:sp>
        <p:nvSpPr>
          <p:cNvPr id="9" name="Pladsholder til slidenummer 8">
            <a:extLst>
              <a:ext uri="{FF2B5EF4-FFF2-40B4-BE49-F238E27FC236}">
                <a16:creationId xmlns:a16="http://schemas.microsoft.com/office/drawing/2014/main" id="{FB7C2A7D-4D48-3FFE-D330-D34C25AB2F45}"/>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3395403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76F7386-CAE6-9AC4-22D3-0170A3263DA6}"/>
              </a:ext>
            </a:extLst>
          </p:cNvPr>
          <p:cNvSpPr>
            <a:spLocks noGrp="1"/>
          </p:cNvSpPr>
          <p:nvPr>
            <p:ph type="title"/>
          </p:nvPr>
        </p:nvSpPr>
        <p:spPr/>
        <p:txBody>
          <a:bodyPr/>
          <a:lstStyle/>
          <a:p>
            <a:r>
              <a:rPr lang="da-DK"/>
              <a:t>Klik for at redigere titeltypografien i masteren</a:t>
            </a:r>
            <a:endParaRPr lang="en-DK"/>
          </a:p>
        </p:txBody>
      </p:sp>
      <p:sp>
        <p:nvSpPr>
          <p:cNvPr id="3" name="Pladsholder til dato 2">
            <a:extLst>
              <a:ext uri="{FF2B5EF4-FFF2-40B4-BE49-F238E27FC236}">
                <a16:creationId xmlns:a16="http://schemas.microsoft.com/office/drawing/2014/main" id="{5F3F6D68-3586-0CEA-E204-0B62A4EC9302}"/>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4" name="Pladsholder til sidefod 3">
            <a:extLst>
              <a:ext uri="{FF2B5EF4-FFF2-40B4-BE49-F238E27FC236}">
                <a16:creationId xmlns:a16="http://schemas.microsoft.com/office/drawing/2014/main" id="{0BA887CB-7BCF-ACE6-A661-C6CA5ACBA792}"/>
              </a:ext>
            </a:extLst>
          </p:cNvPr>
          <p:cNvSpPr>
            <a:spLocks noGrp="1"/>
          </p:cNvSpPr>
          <p:nvPr>
            <p:ph type="ftr" sz="quarter" idx="11"/>
          </p:nvPr>
        </p:nvSpPr>
        <p:spPr/>
        <p:txBody>
          <a:bodyPr/>
          <a:lstStyle/>
          <a:p>
            <a:endParaRPr lang="en-DK"/>
          </a:p>
        </p:txBody>
      </p:sp>
      <p:sp>
        <p:nvSpPr>
          <p:cNvPr id="5" name="Pladsholder til slidenummer 4">
            <a:extLst>
              <a:ext uri="{FF2B5EF4-FFF2-40B4-BE49-F238E27FC236}">
                <a16:creationId xmlns:a16="http://schemas.microsoft.com/office/drawing/2014/main" id="{90041C15-188E-B657-D0CE-338B7A73F44C}"/>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8699508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dsholder til dato 1">
            <a:extLst>
              <a:ext uri="{FF2B5EF4-FFF2-40B4-BE49-F238E27FC236}">
                <a16:creationId xmlns:a16="http://schemas.microsoft.com/office/drawing/2014/main" id="{0E23CBC3-9197-767C-7185-659E61AA179E}"/>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3" name="Pladsholder til sidefod 2">
            <a:extLst>
              <a:ext uri="{FF2B5EF4-FFF2-40B4-BE49-F238E27FC236}">
                <a16:creationId xmlns:a16="http://schemas.microsoft.com/office/drawing/2014/main" id="{A681808F-48FF-DB12-7B96-A0FBA9E66D30}"/>
              </a:ext>
            </a:extLst>
          </p:cNvPr>
          <p:cNvSpPr>
            <a:spLocks noGrp="1"/>
          </p:cNvSpPr>
          <p:nvPr>
            <p:ph type="ftr" sz="quarter" idx="11"/>
          </p:nvPr>
        </p:nvSpPr>
        <p:spPr/>
        <p:txBody>
          <a:bodyPr/>
          <a:lstStyle/>
          <a:p>
            <a:endParaRPr lang="en-DK"/>
          </a:p>
        </p:txBody>
      </p:sp>
      <p:sp>
        <p:nvSpPr>
          <p:cNvPr id="4" name="Pladsholder til slidenummer 3">
            <a:extLst>
              <a:ext uri="{FF2B5EF4-FFF2-40B4-BE49-F238E27FC236}">
                <a16:creationId xmlns:a16="http://schemas.microsoft.com/office/drawing/2014/main" id="{5D9DDF13-5405-94CB-9172-6C46D3B628F5}"/>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27162210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2D73EA2-F046-49AF-30BD-7A0F21E4C595}"/>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DK"/>
          </a:p>
        </p:txBody>
      </p:sp>
      <p:sp>
        <p:nvSpPr>
          <p:cNvPr id="3" name="Pladsholder til indhold 2">
            <a:extLst>
              <a:ext uri="{FF2B5EF4-FFF2-40B4-BE49-F238E27FC236}">
                <a16:creationId xmlns:a16="http://schemas.microsoft.com/office/drawing/2014/main" id="{4D05F794-0924-14D1-8F14-866E9621DC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tekst 3">
            <a:extLst>
              <a:ext uri="{FF2B5EF4-FFF2-40B4-BE49-F238E27FC236}">
                <a16:creationId xmlns:a16="http://schemas.microsoft.com/office/drawing/2014/main" id="{4381E7A4-B2CD-9413-FC75-517286F9913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775F6D32-0A72-4958-F95B-F805BD8A66FA}"/>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6" name="Pladsholder til sidefod 5">
            <a:extLst>
              <a:ext uri="{FF2B5EF4-FFF2-40B4-BE49-F238E27FC236}">
                <a16:creationId xmlns:a16="http://schemas.microsoft.com/office/drawing/2014/main" id="{EDA9D2CD-4D4E-2501-7A8E-EAD0B14E3400}"/>
              </a:ext>
            </a:extLst>
          </p:cNvPr>
          <p:cNvSpPr>
            <a:spLocks noGrp="1"/>
          </p:cNvSpPr>
          <p:nvPr>
            <p:ph type="ftr" sz="quarter" idx="11"/>
          </p:nvPr>
        </p:nvSpPr>
        <p:spPr/>
        <p:txBody>
          <a:bodyPr/>
          <a:lstStyle/>
          <a:p>
            <a:endParaRPr lang="en-DK"/>
          </a:p>
        </p:txBody>
      </p:sp>
      <p:sp>
        <p:nvSpPr>
          <p:cNvPr id="7" name="Pladsholder til slidenummer 6">
            <a:extLst>
              <a:ext uri="{FF2B5EF4-FFF2-40B4-BE49-F238E27FC236}">
                <a16:creationId xmlns:a16="http://schemas.microsoft.com/office/drawing/2014/main" id="{AF5B5F4A-4361-9A19-79FD-2672E264F3B4}"/>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37917997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82FCA14-144A-7828-D6B6-F823ADC59961}"/>
              </a:ext>
            </a:extLst>
          </p:cNvPr>
          <p:cNvSpPr>
            <a:spLocks noGrp="1"/>
          </p:cNvSpPr>
          <p:nvPr>
            <p:ph type="title"/>
          </p:nvPr>
        </p:nvSpPr>
        <p:spPr>
          <a:xfrm>
            <a:off x="839788" y="457200"/>
            <a:ext cx="3932237" cy="1600200"/>
          </a:xfrm>
        </p:spPr>
        <p:txBody>
          <a:bodyPr anchor="b"/>
          <a:lstStyle>
            <a:lvl1pPr>
              <a:defRPr sz="3200"/>
            </a:lvl1pPr>
          </a:lstStyle>
          <a:p>
            <a:r>
              <a:rPr lang="da-DK"/>
              <a:t>Klik for at redigere titeltypografien i masteren</a:t>
            </a:r>
            <a:endParaRPr lang="en-DK"/>
          </a:p>
        </p:txBody>
      </p:sp>
      <p:sp>
        <p:nvSpPr>
          <p:cNvPr id="3" name="Pladsholder til billede 2">
            <a:extLst>
              <a:ext uri="{FF2B5EF4-FFF2-40B4-BE49-F238E27FC236}">
                <a16:creationId xmlns:a16="http://schemas.microsoft.com/office/drawing/2014/main" id="{42DF1A9B-CBE7-68CF-398B-F0AEB0DEFF4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DK"/>
          </a:p>
        </p:txBody>
      </p:sp>
      <p:sp>
        <p:nvSpPr>
          <p:cNvPr id="4" name="Pladsholder til tekst 3">
            <a:extLst>
              <a:ext uri="{FF2B5EF4-FFF2-40B4-BE49-F238E27FC236}">
                <a16:creationId xmlns:a16="http://schemas.microsoft.com/office/drawing/2014/main" id="{0E336911-5615-5F4E-0513-DD25D79BB82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a-DK"/>
              <a:t>Klik for at redigere teksttypografierne i masteren</a:t>
            </a:r>
          </a:p>
        </p:txBody>
      </p:sp>
      <p:sp>
        <p:nvSpPr>
          <p:cNvPr id="5" name="Pladsholder til dato 4">
            <a:extLst>
              <a:ext uri="{FF2B5EF4-FFF2-40B4-BE49-F238E27FC236}">
                <a16:creationId xmlns:a16="http://schemas.microsoft.com/office/drawing/2014/main" id="{DEE78F65-B41F-581A-2716-F0606B34A99B}"/>
              </a:ext>
            </a:extLst>
          </p:cNvPr>
          <p:cNvSpPr>
            <a:spLocks noGrp="1"/>
          </p:cNvSpPr>
          <p:nvPr>
            <p:ph type="dt" sz="half" idx="10"/>
          </p:nvPr>
        </p:nvSpPr>
        <p:spPr/>
        <p:txBody>
          <a:bodyPr/>
          <a:lstStyle/>
          <a:p>
            <a:fld id="{870169FA-DC07-4CF1-8351-D50126AB3345}" type="datetimeFigureOut">
              <a:rPr lang="en-DK" smtClean="0"/>
              <a:t>23/08/2024</a:t>
            </a:fld>
            <a:endParaRPr lang="en-DK"/>
          </a:p>
        </p:txBody>
      </p:sp>
      <p:sp>
        <p:nvSpPr>
          <p:cNvPr id="6" name="Pladsholder til sidefod 5">
            <a:extLst>
              <a:ext uri="{FF2B5EF4-FFF2-40B4-BE49-F238E27FC236}">
                <a16:creationId xmlns:a16="http://schemas.microsoft.com/office/drawing/2014/main" id="{3BDB17FE-E098-411C-255F-0CC9B3C6F590}"/>
              </a:ext>
            </a:extLst>
          </p:cNvPr>
          <p:cNvSpPr>
            <a:spLocks noGrp="1"/>
          </p:cNvSpPr>
          <p:nvPr>
            <p:ph type="ftr" sz="quarter" idx="11"/>
          </p:nvPr>
        </p:nvSpPr>
        <p:spPr/>
        <p:txBody>
          <a:bodyPr/>
          <a:lstStyle/>
          <a:p>
            <a:endParaRPr lang="en-DK"/>
          </a:p>
        </p:txBody>
      </p:sp>
      <p:sp>
        <p:nvSpPr>
          <p:cNvPr id="7" name="Pladsholder til slidenummer 6">
            <a:extLst>
              <a:ext uri="{FF2B5EF4-FFF2-40B4-BE49-F238E27FC236}">
                <a16:creationId xmlns:a16="http://schemas.microsoft.com/office/drawing/2014/main" id="{992DEC41-1F86-96F7-ECE9-3DDCBDEE6471}"/>
              </a:ext>
            </a:extLst>
          </p:cNvPr>
          <p:cNvSpPr>
            <a:spLocks noGrp="1"/>
          </p:cNvSpPr>
          <p:nvPr>
            <p:ph type="sldNum" sz="quarter" idx="12"/>
          </p:nvPr>
        </p:nvSpPr>
        <p:spPr/>
        <p:txBody>
          <a:bodyPr/>
          <a:lstStyle/>
          <a:p>
            <a:fld id="{DBF7EE99-7C01-4812-934C-4CC105802D29}" type="slidenum">
              <a:rPr lang="en-DK" smtClean="0"/>
              <a:t>‹nr.›</a:t>
            </a:fld>
            <a:endParaRPr lang="en-DK"/>
          </a:p>
        </p:txBody>
      </p:sp>
    </p:spTree>
    <p:extLst>
      <p:ext uri="{BB962C8B-B14F-4D97-AF65-F5344CB8AC3E}">
        <p14:creationId xmlns:p14="http://schemas.microsoft.com/office/powerpoint/2010/main" val="28456907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a:extLst>
              <a:ext uri="{FF2B5EF4-FFF2-40B4-BE49-F238E27FC236}">
                <a16:creationId xmlns:a16="http://schemas.microsoft.com/office/drawing/2014/main" id="{59B6D2C8-BB2C-6025-BB16-D257498E18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a-DK"/>
              <a:t>Klik for at redigere titeltypografien i masteren</a:t>
            </a:r>
            <a:endParaRPr lang="en-DK"/>
          </a:p>
        </p:txBody>
      </p:sp>
      <p:sp>
        <p:nvSpPr>
          <p:cNvPr id="3" name="Pladsholder til tekst 2">
            <a:extLst>
              <a:ext uri="{FF2B5EF4-FFF2-40B4-BE49-F238E27FC236}">
                <a16:creationId xmlns:a16="http://schemas.microsoft.com/office/drawing/2014/main" id="{EE23BE09-E053-0BDA-8634-3475EEA5EDE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endParaRPr lang="en-DK"/>
          </a:p>
        </p:txBody>
      </p:sp>
      <p:sp>
        <p:nvSpPr>
          <p:cNvPr id="4" name="Pladsholder til dato 3">
            <a:extLst>
              <a:ext uri="{FF2B5EF4-FFF2-40B4-BE49-F238E27FC236}">
                <a16:creationId xmlns:a16="http://schemas.microsoft.com/office/drawing/2014/main" id="{7713D73C-9018-25C8-99DB-9E2A5B3AAC8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70169FA-DC07-4CF1-8351-D50126AB3345}" type="datetimeFigureOut">
              <a:rPr lang="en-DK" smtClean="0"/>
              <a:t>23/08/2024</a:t>
            </a:fld>
            <a:endParaRPr lang="en-DK"/>
          </a:p>
        </p:txBody>
      </p:sp>
      <p:sp>
        <p:nvSpPr>
          <p:cNvPr id="5" name="Pladsholder til sidefod 4">
            <a:extLst>
              <a:ext uri="{FF2B5EF4-FFF2-40B4-BE49-F238E27FC236}">
                <a16:creationId xmlns:a16="http://schemas.microsoft.com/office/drawing/2014/main" id="{ABCE7CB4-6DB2-CEC5-93B6-F0B791FD5F4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DK"/>
          </a:p>
        </p:txBody>
      </p:sp>
      <p:sp>
        <p:nvSpPr>
          <p:cNvPr id="6" name="Pladsholder til slidenummer 5">
            <a:extLst>
              <a:ext uri="{FF2B5EF4-FFF2-40B4-BE49-F238E27FC236}">
                <a16:creationId xmlns:a16="http://schemas.microsoft.com/office/drawing/2014/main" id="{1E88AAFD-3E9E-4E23-A4A9-D75AC0D3C4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DBF7EE99-7C01-4812-934C-4CC105802D29}" type="slidenum">
              <a:rPr lang="en-DK" smtClean="0"/>
              <a:t>‹nr.›</a:t>
            </a:fld>
            <a:endParaRPr lang="en-DK"/>
          </a:p>
        </p:txBody>
      </p:sp>
    </p:spTree>
    <p:extLst>
      <p:ext uri="{BB962C8B-B14F-4D97-AF65-F5344CB8AC3E}">
        <p14:creationId xmlns:p14="http://schemas.microsoft.com/office/powerpoint/2010/main" val="31673106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747D321-2440-7053-DE8E-31C4464A5163}"/>
              </a:ext>
            </a:extLst>
          </p:cNvPr>
          <p:cNvSpPr>
            <a:spLocks noGrp="1"/>
          </p:cNvSpPr>
          <p:nvPr>
            <p:ph type="ctrTitle"/>
          </p:nvPr>
        </p:nvSpPr>
        <p:spPr/>
        <p:txBody>
          <a:bodyPr/>
          <a:lstStyle/>
          <a:p>
            <a:r>
              <a:rPr lang="da-DK" b="1" dirty="0">
                <a:solidFill>
                  <a:srgbClr val="FF0000"/>
                </a:solidFill>
                <a:latin typeface="Cambria" panose="02040503050406030204" pitchFamily="18" charset="0"/>
                <a:ea typeface="Cambria" panose="02040503050406030204" pitchFamily="18" charset="0"/>
              </a:rPr>
              <a:t>Mind</a:t>
            </a:r>
            <a:r>
              <a:rPr lang="da-DK" b="1" dirty="0">
                <a:latin typeface="Cambria" panose="02040503050406030204" pitchFamily="18" charset="0"/>
                <a:ea typeface="Cambria" panose="02040503050406030204" pitchFamily="18" charset="0"/>
              </a:rPr>
              <a:t> </a:t>
            </a:r>
            <a:r>
              <a:rPr lang="da-DK" b="1" dirty="0">
                <a:solidFill>
                  <a:srgbClr val="0070C0"/>
                </a:solidFill>
                <a:latin typeface="Cambria" panose="02040503050406030204" pitchFamily="18" charset="0"/>
                <a:ea typeface="Cambria" panose="02040503050406030204" pitchFamily="18" charset="0"/>
              </a:rPr>
              <a:t>”Mind the Gap”</a:t>
            </a:r>
            <a:br>
              <a:rPr lang="da-DK" dirty="0">
                <a:latin typeface="Cambria" panose="02040503050406030204" pitchFamily="18" charset="0"/>
                <a:ea typeface="Cambria" panose="02040503050406030204" pitchFamily="18" charset="0"/>
              </a:rPr>
            </a:br>
            <a:endParaRPr lang="en-DK" dirty="0">
              <a:latin typeface="Cambria" panose="02040503050406030204" pitchFamily="18" charset="0"/>
              <a:ea typeface="Cambria" panose="02040503050406030204" pitchFamily="18" charset="0"/>
            </a:endParaRPr>
          </a:p>
        </p:txBody>
      </p:sp>
      <p:sp>
        <p:nvSpPr>
          <p:cNvPr id="3" name="Undertitel 2">
            <a:extLst>
              <a:ext uri="{FF2B5EF4-FFF2-40B4-BE49-F238E27FC236}">
                <a16:creationId xmlns:a16="http://schemas.microsoft.com/office/drawing/2014/main" id="{66CD2772-C6E6-EA9D-87BE-A2B0680EC34F}"/>
              </a:ext>
            </a:extLst>
          </p:cNvPr>
          <p:cNvSpPr>
            <a:spLocks noGrp="1"/>
          </p:cNvSpPr>
          <p:nvPr>
            <p:ph type="subTitle" idx="1"/>
          </p:nvPr>
        </p:nvSpPr>
        <p:spPr/>
        <p:txBody>
          <a:bodyPr/>
          <a:lstStyle/>
          <a:p>
            <a:endParaRPr lang="da-DK" dirty="0"/>
          </a:p>
          <a:p>
            <a:r>
              <a:rPr lang="da-DK" b="1" dirty="0">
                <a:solidFill>
                  <a:srgbClr val="7030A0"/>
                </a:solidFill>
                <a:latin typeface="Cambria" panose="02040503050406030204" pitchFamily="18" charset="0"/>
                <a:ea typeface="Cambria" panose="02040503050406030204" pitchFamily="18" charset="0"/>
              </a:rPr>
              <a:t>Mogens Niss,</a:t>
            </a:r>
          </a:p>
          <a:p>
            <a:r>
              <a:rPr lang="da-DK" b="1" dirty="0">
                <a:solidFill>
                  <a:srgbClr val="7030A0"/>
                </a:solidFill>
                <a:latin typeface="Cambria" panose="02040503050406030204" pitchFamily="18" charset="0"/>
                <a:ea typeface="Cambria" panose="02040503050406030204" pitchFamily="18" charset="0"/>
              </a:rPr>
              <a:t>IMFUFA, INM Roskilde Universitet</a:t>
            </a:r>
            <a:endParaRPr lang="en-DK" b="1" dirty="0">
              <a:solidFill>
                <a:srgbClr val="7030A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967191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D174CEE-343A-7CEB-0C96-BDC36CF560CE}"/>
              </a:ext>
            </a:extLst>
          </p:cNvPr>
          <p:cNvSpPr>
            <a:spLocks noGrp="1"/>
          </p:cNvSpPr>
          <p:nvPr>
            <p:ph idx="1"/>
          </p:nvPr>
        </p:nvSpPr>
        <p:spPr>
          <a:xfrm>
            <a:off x="630936" y="320040"/>
            <a:ext cx="11201400" cy="6163056"/>
          </a:xfrm>
        </p:spPr>
        <p:txBody>
          <a:bodyPr>
            <a:normAutofit/>
          </a:bodyPr>
          <a:lstStyle/>
          <a:p>
            <a:pPr marL="0" indent="0">
              <a:buNone/>
            </a:pPr>
            <a:r>
              <a:rPr lang="da-DK" sz="2400" dirty="0">
                <a:latin typeface="Cambria" panose="02040503050406030204" pitchFamily="18" charset="0"/>
                <a:ea typeface="Cambria" panose="02040503050406030204" pitchFamily="18" charset="0"/>
              </a:rPr>
              <a:t>Udgør tydelige </a:t>
            </a:r>
            <a:r>
              <a:rPr lang="da-DK" sz="2400" b="1" dirty="0">
                <a:solidFill>
                  <a:srgbClr val="FF0000"/>
                </a:solidFill>
                <a:latin typeface="Cambria" panose="02040503050406030204" pitchFamily="18" charset="0"/>
                <a:ea typeface="Cambria" panose="02040503050406030204" pitchFamily="18" charset="0"/>
              </a:rPr>
              <a:t>symptomer</a:t>
            </a:r>
            <a:r>
              <a:rPr lang="da-DK" sz="2400" dirty="0">
                <a:latin typeface="Cambria" panose="02040503050406030204" pitchFamily="18" charset="0"/>
                <a:ea typeface="Cambria" panose="02040503050406030204" pitchFamily="18" charset="0"/>
              </a:rPr>
              <a:t> på gabet, men er </a:t>
            </a:r>
            <a:r>
              <a:rPr lang="da-DK" sz="2400" b="1" dirty="0">
                <a:solidFill>
                  <a:srgbClr val="FF0000"/>
                </a:solidFill>
                <a:latin typeface="Cambria" panose="02040503050406030204" pitchFamily="18" charset="0"/>
                <a:ea typeface="Cambria" panose="02040503050406030204" pitchFamily="18" charset="0"/>
              </a:rPr>
              <a:t>ikke</a:t>
            </a:r>
            <a:r>
              <a:rPr lang="da-DK" sz="2400" dirty="0">
                <a:latin typeface="Cambria" panose="02040503050406030204" pitchFamily="18" charset="0"/>
                <a:ea typeface="Cambria" panose="02040503050406030204" pitchFamily="18" charset="0"/>
              </a:rPr>
              <a:t> dets </a:t>
            </a:r>
            <a:r>
              <a:rPr lang="da-DK" sz="2400" b="1" dirty="0">
                <a:solidFill>
                  <a:srgbClr val="FF0000"/>
                </a:solidFill>
                <a:latin typeface="Cambria" panose="02040503050406030204" pitchFamily="18" charset="0"/>
                <a:ea typeface="Cambria" panose="02040503050406030204" pitchFamily="18" charset="0"/>
              </a:rPr>
              <a:t>kilder eller årsag. </a:t>
            </a:r>
            <a:r>
              <a:rPr lang="da-DK" sz="2400" b="1" dirty="0">
                <a:solidFill>
                  <a:srgbClr val="7030A0"/>
                </a:solidFill>
                <a:latin typeface="Cambria" panose="02040503050406030204" pitchFamily="18" charset="0"/>
                <a:ea typeface="Cambria" panose="02040503050406030204" pitchFamily="18" charset="0"/>
              </a:rPr>
              <a:t>Mit bud</a:t>
            </a:r>
            <a:r>
              <a:rPr lang="da-DK" sz="2400" b="1" dirty="0">
                <a:solidFill>
                  <a:srgbClr val="FF0000"/>
                </a:solidFill>
                <a:latin typeface="Cambria" panose="02040503050406030204" pitchFamily="18" charset="0"/>
                <a:ea typeface="Cambria" panose="02040503050406030204" pitchFamily="18" charset="0"/>
              </a:rPr>
              <a:t>:</a:t>
            </a:r>
          </a:p>
          <a:p>
            <a:endParaRPr lang="da-DK" sz="2400" dirty="0">
              <a:latin typeface="Cambria" panose="02040503050406030204" pitchFamily="18" charset="0"/>
              <a:ea typeface="Cambria" panose="02040503050406030204" pitchFamily="18" charset="0"/>
            </a:endParaRPr>
          </a:p>
          <a:p>
            <a:pPr marL="0" indent="0">
              <a:buNone/>
            </a:pPr>
            <a:r>
              <a:rPr lang="da-DK" sz="2400" b="1" dirty="0">
                <a:solidFill>
                  <a:srgbClr val="FF0000"/>
                </a:solidFill>
                <a:latin typeface="Cambria" panose="02040503050406030204" pitchFamily="18" charset="0"/>
                <a:ea typeface="Cambria" panose="02040503050406030204" pitchFamily="18" charset="0"/>
              </a:rPr>
              <a:t>Uenighed</a:t>
            </a:r>
            <a:r>
              <a:rPr lang="da-DK" sz="2400" dirty="0">
                <a:latin typeface="Cambria" panose="02040503050406030204" pitchFamily="18" charset="0"/>
                <a:ea typeface="Cambria" panose="02040503050406030204" pitchFamily="18" charset="0"/>
              </a:rPr>
              <a:t> blandt </a:t>
            </a:r>
            <a:r>
              <a:rPr lang="da-DK" sz="2400" b="1" dirty="0">
                <a:solidFill>
                  <a:srgbClr val="0070C0"/>
                </a:solidFill>
                <a:latin typeface="Cambria" panose="02040503050406030204" pitchFamily="18" charset="0"/>
                <a:ea typeface="Cambria" panose="02040503050406030204" pitchFamily="18" charset="0"/>
              </a:rPr>
              <a:t>institutioner</a:t>
            </a:r>
            <a:r>
              <a:rPr lang="da-DK" sz="2400" dirty="0">
                <a:latin typeface="Cambria" panose="02040503050406030204" pitchFamily="18" charset="0"/>
                <a:ea typeface="Cambria" panose="02040503050406030204" pitchFamily="18" charset="0"/>
              </a:rPr>
              <a:t> og </a:t>
            </a:r>
            <a:r>
              <a:rPr lang="da-DK" sz="2400" b="1" dirty="0">
                <a:solidFill>
                  <a:srgbClr val="0070C0"/>
                </a:solidFill>
                <a:latin typeface="Cambria" panose="02040503050406030204" pitchFamily="18" charset="0"/>
                <a:ea typeface="Cambria" panose="02040503050406030204" pitchFamily="18" charset="0"/>
              </a:rPr>
              <a:t>aktører</a:t>
            </a:r>
            <a:r>
              <a:rPr lang="da-DK" sz="2400" dirty="0">
                <a:latin typeface="Cambria" panose="02040503050406030204" pitchFamily="18" charset="0"/>
                <a:ea typeface="Cambria" panose="02040503050406030204" pitchFamily="18" charset="0"/>
              </a:rPr>
              <a:t> om:</a:t>
            </a:r>
          </a:p>
          <a:p>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balancen</a:t>
            </a:r>
            <a:r>
              <a:rPr lang="da-DK" sz="2400" dirty="0">
                <a:latin typeface="Cambria" panose="02040503050406030204" pitchFamily="18" charset="0"/>
                <a:ea typeface="Cambria" panose="02040503050406030204" pitchFamily="18" charset="0"/>
              </a:rPr>
              <a:t> mellem </a:t>
            </a:r>
            <a:r>
              <a:rPr lang="da-DK" sz="2400" b="1" dirty="0">
                <a:solidFill>
                  <a:srgbClr val="0070C0"/>
                </a:solidFill>
                <a:latin typeface="Cambria" panose="02040503050406030204" pitchFamily="18" charset="0"/>
                <a:ea typeface="Cambria" panose="02040503050406030204" pitchFamily="18" charset="0"/>
              </a:rPr>
              <a:t>procedurer og operationer</a:t>
            </a:r>
            <a:r>
              <a:rPr lang="da-DK" sz="2400" dirty="0">
                <a:latin typeface="Cambria" panose="02040503050406030204" pitchFamily="18" charset="0"/>
                <a:ea typeface="Cambria" panose="02040503050406030204" pitchFamily="18" charset="0"/>
              </a:rPr>
              <a:t> hhv. </a:t>
            </a:r>
            <a:r>
              <a:rPr lang="da-DK" sz="2400" b="1" dirty="0">
                <a:solidFill>
                  <a:srgbClr val="0070C0"/>
                </a:solidFill>
                <a:latin typeface="Cambria" panose="02040503050406030204" pitchFamily="18" charset="0"/>
                <a:ea typeface="Cambria" panose="02040503050406030204" pitchFamily="18" charset="0"/>
              </a:rPr>
              <a:t>forståelse</a:t>
            </a:r>
            <a:r>
              <a:rPr lang="da-DK" sz="2400" dirty="0">
                <a:latin typeface="Cambria" panose="02040503050406030204" pitchFamily="18" charset="0"/>
                <a:ea typeface="Cambria" panose="02040503050406030204" pitchFamily="18" charset="0"/>
              </a:rPr>
              <a:t> af, hvad der foregår. </a:t>
            </a:r>
            <a:r>
              <a:rPr lang="da-DK" sz="2400" b="1" dirty="0">
                <a:solidFill>
                  <a:srgbClr val="7030A0"/>
                </a:solidFill>
                <a:latin typeface="Cambria" panose="02040503050406030204" pitchFamily="18" charset="0"/>
                <a:ea typeface="Cambria" panose="02040503050406030204" pitchFamily="18" charset="0"/>
              </a:rPr>
              <a:t>Tre positioner</a:t>
            </a:r>
            <a:r>
              <a:rPr lang="da-DK" sz="2400" dirty="0">
                <a:latin typeface="Cambria" panose="02040503050406030204" pitchFamily="18" charset="0"/>
                <a:ea typeface="Cambria" panose="02040503050406030204" pitchFamily="18" charset="0"/>
              </a:rPr>
              <a:t>:</a:t>
            </a:r>
          </a:p>
          <a:p>
            <a:pPr lvl="1"/>
            <a:r>
              <a:rPr lang="da-DK" b="1" dirty="0">
                <a:solidFill>
                  <a:srgbClr val="FF0000"/>
                </a:solidFill>
                <a:latin typeface="Cambria" panose="02040503050406030204" pitchFamily="18" charset="0"/>
                <a:ea typeface="Cambria" panose="02040503050406030204" pitchFamily="18" charset="0"/>
              </a:rPr>
              <a:t>Procedurer og operationer skal i centrum</a:t>
            </a:r>
            <a:r>
              <a:rPr lang="da-DK" dirty="0">
                <a:latin typeface="Cambria" panose="02040503050406030204" pitchFamily="18" charset="0"/>
                <a:ea typeface="Cambria" panose="02040503050406030204" pitchFamily="18" charset="0"/>
              </a:rPr>
              <a:t>, så skal forståelsen nok komme til dem, der har brug for det (</a:t>
            </a:r>
            <a:r>
              <a:rPr lang="da-DK" dirty="0">
                <a:solidFill>
                  <a:srgbClr val="7030A0"/>
                </a:solidFill>
                <a:latin typeface="Cambria" panose="02040503050406030204" pitchFamily="18" charset="0"/>
                <a:ea typeface="Cambria" panose="02040503050406030204" pitchFamily="18" charset="0"/>
              </a:rPr>
              <a:t>”det østasiatiske synspunkt”</a:t>
            </a:r>
            <a:r>
              <a:rPr lang="da-DK" dirty="0">
                <a:latin typeface="Cambria" panose="02040503050406030204" pitchFamily="18" charset="0"/>
                <a:ea typeface="Cambria" panose="02040503050406030204" pitchFamily="18" charset="0"/>
              </a:rPr>
              <a:t>: </a:t>
            </a:r>
            <a:r>
              <a:rPr lang="da-DK" i="1" dirty="0">
                <a:latin typeface="Cambria" panose="02040503050406030204" pitchFamily="18" charset="0"/>
                <a:ea typeface="Cambria" panose="02040503050406030204" pitchFamily="18" charset="0"/>
              </a:rPr>
              <a:t>practice </a:t>
            </a:r>
            <a:r>
              <a:rPr lang="da-DK" i="1" dirty="0" err="1">
                <a:latin typeface="Cambria" panose="02040503050406030204" pitchFamily="18" charset="0"/>
                <a:ea typeface="Cambria" panose="02040503050406030204" pitchFamily="18" charset="0"/>
              </a:rPr>
              <a:t>makes</a:t>
            </a:r>
            <a:r>
              <a:rPr lang="da-DK" i="1" dirty="0">
                <a:latin typeface="Cambria" panose="02040503050406030204" pitchFamily="18" charset="0"/>
                <a:ea typeface="Cambria" panose="02040503050406030204" pitchFamily="18" charset="0"/>
              </a:rPr>
              <a:t> the master</a:t>
            </a:r>
            <a:r>
              <a:rPr lang="da-DK" dirty="0">
                <a:latin typeface="Cambria" panose="02040503050406030204" pitchFamily="18" charset="0"/>
                <a:ea typeface="Cambria" panose="02040503050406030204" pitchFamily="18" charset="0"/>
              </a:rPr>
              <a:t>)</a:t>
            </a:r>
          </a:p>
          <a:p>
            <a:pPr lvl="1"/>
            <a:r>
              <a:rPr lang="da-DK" b="1" dirty="0">
                <a:solidFill>
                  <a:srgbClr val="FF0000"/>
                </a:solidFill>
                <a:latin typeface="Cambria" panose="02040503050406030204" pitchFamily="18" charset="0"/>
                <a:ea typeface="Cambria" panose="02040503050406030204" pitchFamily="18" charset="0"/>
              </a:rPr>
              <a:t>Forståelsen skal i centrum</a:t>
            </a:r>
            <a:r>
              <a:rPr lang="da-DK" dirty="0">
                <a:latin typeface="Cambria" panose="02040503050406030204" pitchFamily="18" charset="0"/>
                <a:ea typeface="Cambria" panose="02040503050406030204" pitchFamily="18" charset="0"/>
              </a:rPr>
              <a:t>, ellers giver procedurer og operationer ingen mening og fører i øvrigt til fejl (</a:t>
            </a:r>
            <a:r>
              <a:rPr lang="da-DK" dirty="0">
                <a:solidFill>
                  <a:srgbClr val="7030A0"/>
                </a:solidFill>
                <a:latin typeface="Cambria" panose="02040503050406030204" pitchFamily="18" charset="0"/>
                <a:ea typeface="Cambria" panose="02040503050406030204" pitchFamily="18" charset="0"/>
              </a:rPr>
              <a:t>”det vestlige synspunkt”</a:t>
            </a:r>
            <a:r>
              <a:rPr lang="da-DK" dirty="0">
                <a:latin typeface="Cambria" panose="02040503050406030204" pitchFamily="18" charset="0"/>
                <a:ea typeface="Cambria" panose="02040503050406030204" pitchFamily="18" charset="0"/>
              </a:rPr>
              <a:t>)</a:t>
            </a:r>
          </a:p>
          <a:p>
            <a:pPr lvl="1"/>
            <a:r>
              <a:rPr lang="da-DK" b="1" dirty="0">
                <a:solidFill>
                  <a:srgbClr val="FF0000"/>
                </a:solidFill>
                <a:latin typeface="Cambria" panose="02040503050406030204" pitchFamily="18" charset="0"/>
                <a:ea typeface="Cambria" panose="02040503050406030204" pitchFamily="18" charset="0"/>
              </a:rPr>
              <a:t>Nødvendigt med et samspil</a:t>
            </a:r>
            <a:r>
              <a:rPr lang="da-DK" dirty="0">
                <a:latin typeface="Cambria" panose="02040503050406030204" pitchFamily="18" charset="0"/>
                <a:ea typeface="Cambria" panose="02040503050406030204" pitchFamily="18" charset="0"/>
              </a:rPr>
              <a:t> mellem procedurer og operationer, hhv. forståelse</a:t>
            </a:r>
          </a:p>
          <a:p>
            <a:r>
              <a:rPr lang="da-DK" sz="2400" b="1" dirty="0" err="1">
                <a:solidFill>
                  <a:srgbClr val="FF0000"/>
                </a:solidFill>
                <a:latin typeface="Cambria" panose="02040503050406030204" pitchFamily="18" charset="0"/>
                <a:ea typeface="Cambria" panose="02040503050406030204" pitchFamily="18" charset="0"/>
              </a:rPr>
              <a:t>ITs</a:t>
            </a:r>
            <a:r>
              <a:rPr lang="da-DK" sz="2400" b="1" dirty="0">
                <a:solidFill>
                  <a:srgbClr val="FF0000"/>
                </a:solidFill>
                <a:latin typeface="Cambria" panose="02040503050406030204" pitchFamily="18" charset="0"/>
                <a:ea typeface="Cambria" panose="02040503050406030204" pitchFamily="18" charset="0"/>
              </a:rPr>
              <a:t> plads og rolle</a:t>
            </a:r>
            <a:r>
              <a:rPr lang="da-DK" sz="2400" dirty="0">
                <a:latin typeface="Cambria" panose="02040503050406030204" pitchFamily="18" charset="0"/>
                <a:ea typeface="Cambria" panose="02040503050406030204" pitchFamily="18" charset="0"/>
              </a:rPr>
              <a:t> i matematisk virksomhed og matematikundervisning</a:t>
            </a:r>
          </a:p>
          <a:p>
            <a:r>
              <a:rPr lang="da-DK" sz="2400" dirty="0">
                <a:latin typeface="Cambria" panose="02040503050406030204" pitchFamily="18" charset="0"/>
                <a:ea typeface="Cambria" panose="02040503050406030204" pitchFamily="18" charset="0"/>
              </a:rPr>
              <a:t>hvordan </a:t>
            </a:r>
            <a:r>
              <a:rPr lang="da-DK" sz="2400" b="1" dirty="0">
                <a:solidFill>
                  <a:srgbClr val="FF0000"/>
                </a:solidFill>
                <a:latin typeface="Cambria" panose="02040503050406030204" pitchFamily="18" charset="0"/>
                <a:ea typeface="Cambria" panose="02040503050406030204" pitchFamily="18" charset="0"/>
              </a:rPr>
              <a:t>læring af matematik</a:t>
            </a:r>
            <a:r>
              <a:rPr lang="da-DK" sz="2400" dirty="0">
                <a:latin typeface="Cambria" panose="02040503050406030204" pitchFamily="18" charset="0"/>
                <a:ea typeface="Cambria" panose="02040503050406030204" pitchFamily="18" charset="0"/>
              </a:rPr>
              <a:t> bedst finder sted</a:t>
            </a:r>
          </a:p>
          <a:p>
            <a:r>
              <a:rPr lang="da-DK" sz="2400" dirty="0">
                <a:latin typeface="Cambria" panose="02040503050406030204" pitchFamily="18" charset="0"/>
                <a:ea typeface="Cambria" panose="02040503050406030204" pitchFamily="18" charset="0"/>
              </a:rPr>
              <a:t>hvad </a:t>
            </a:r>
            <a:r>
              <a:rPr lang="da-DK" sz="2400" b="1" dirty="0">
                <a:solidFill>
                  <a:srgbClr val="FF0000"/>
                </a:solidFill>
                <a:latin typeface="Cambria" panose="02040503050406030204" pitchFamily="18" charset="0"/>
                <a:ea typeface="Cambria" panose="02040503050406030204" pitchFamily="18" charset="0"/>
              </a:rPr>
              <a:t>matematikundervisning af kvalitet</a:t>
            </a:r>
            <a:r>
              <a:rPr lang="da-DK" sz="2400" dirty="0">
                <a:latin typeface="Cambria" panose="02040503050406030204" pitchFamily="18" charset="0"/>
                <a:ea typeface="Cambria" panose="02040503050406030204" pitchFamily="18" charset="0"/>
              </a:rPr>
              <a:t> er, og hvordan den kan/skal bedrives i praksis</a:t>
            </a:r>
            <a:endParaRPr lang="en-DK"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79894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8E446A33-CAA3-F304-6D8B-ACF181A2F6CE}"/>
              </a:ext>
            </a:extLst>
          </p:cNvPr>
          <p:cNvSpPr>
            <a:spLocks noGrp="1"/>
          </p:cNvSpPr>
          <p:nvPr>
            <p:ph idx="1"/>
          </p:nvPr>
        </p:nvSpPr>
        <p:spPr>
          <a:xfrm>
            <a:off x="457200" y="448056"/>
            <a:ext cx="11311128" cy="5907024"/>
          </a:xfrm>
        </p:spPr>
        <p:txBody>
          <a:bodyPr>
            <a:normAutofit/>
          </a:bodyPr>
          <a:lstStyle/>
          <a:p>
            <a:pPr marL="0" indent="0">
              <a:buNone/>
            </a:pPr>
            <a:endParaRPr lang="da-DK" sz="2400" dirty="0">
              <a:latin typeface="Cambria" panose="02040503050406030204" pitchFamily="18" charset="0"/>
              <a:ea typeface="Cambria" panose="02040503050406030204" pitchFamily="18" charset="0"/>
            </a:endParaRPr>
          </a:p>
          <a:p>
            <a:pPr marL="0" indent="0">
              <a:buNone/>
            </a:pPr>
            <a:r>
              <a:rPr lang="da-DK" sz="2400" b="1" dirty="0">
                <a:solidFill>
                  <a:srgbClr val="FF0000"/>
                </a:solidFill>
                <a:latin typeface="Cambria" panose="02040503050406030204" pitchFamily="18" charset="0"/>
                <a:ea typeface="Cambria" panose="02040503050406030204" pitchFamily="18" charset="0"/>
              </a:rPr>
              <a:t>Overordnet problem</a:t>
            </a:r>
            <a:r>
              <a:rPr lang="da-DK" sz="2400" dirty="0">
                <a:latin typeface="Cambria" panose="02040503050406030204" pitchFamily="18" charset="0"/>
                <a:ea typeface="Cambria" panose="02040503050406030204" pitchFamily="18" charset="0"/>
              </a:rPr>
              <a:t>: </a:t>
            </a:r>
          </a:p>
          <a:p>
            <a:pPr marL="0" indent="0">
              <a:buNone/>
            </a:pPr>
            <a:r>
              <a:rPr lang="da-DK" sz="2400" b="1" dirty="0">
                <a:solidFill>
                  <a:srgbClr val="FF0000"/>
                </a:solidFill>
                <a:latin typeface="Cambria" panose="02040503050406030204" pitchFamily="18" charset="0"/>
                <a:ea typeface="Cambria" panose="02040503050406030204" pitchFamily="18" charset="0"/>
              </a:rPr>
              <a:t>Uklarhed</a:t>
            </a:r>
            <a:r>
              <a:rPr lang="da-DK" sz="2400" dirty="0">
                <a:latin typeface="Cambria" panose="02040503050406030204" pitchFamily="18" charset="0"/>
                <a:ea typeface="Cambria" panose="02040503050406030204" pitchFamily="18" charset="0"/>
              </a:rPr>
              <a:t> – ikke mindst hos elever og studerende - </a:t>
            </a:r>
            <a:r>
              <a:rPr lang="da-DK" sz="2400" b="1" dirty="0">
                <a:solidFill>
                  <a:srgbClr val="FF0000"/>
                </a:solidFill>
                <a:latin typeface="Cambria" panose="02040503050406030204" pitchFamily="18" charset="0"/>
                <a:ea typeface="Cambria" panose="02040503050406030204" pitchFamily="18" charset="0"/>
              </a:rPr>
              <a:t>om</a:t>
            </a:r>
            <a:r>
              <a:rPr lang="da-DK" sz="2400" dirty="0">
                <a:latin typeface="Cambria" panose="02040503050406030204" pitchFamily="18" charset="0"/>
                <a:ea typeface="Cambria" panose="02040503050406030204" pitchFamily="18" charset="0"/>
              </a:rPr>
              <a:t>:</a:t>
            </a:r>
          </a:p>
          <a:p>
            <a:pPr marL="0" indent="0">
              <a:buNone/>
            </a:pPr>
            <a:endParaRPr lang="da-DK" sz="2400" dirty="0">
              <a:latin typeface="Cambria" panose="02040503050406030204" pitchFamily="18" charset="0"/>
              <a:ea typeface="Cambria" panose="02040503050406030204" pitchFamily="18" charset="0"/>
            </a:endParaRPr>
          </a:p>
          <a:p>
            <a:r>
              <a:rPr lang="da-DK" sz="2400" b="1" dirty="0">
                <a:solidFill>
                  <a:srgbClr val="FF0000"/>
                </a:solidFill>
                <a:latin typeface="Cambria" panose="02040503050406030204" pitchFamily="18" charset="0"/>
                <a:ea typeface="Cambria" panose="02040503050406030204" pitchFamily="18" charset="0"/>
              </a:rPr>
              <a:t>Hvad er matematik</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hvad går faget ud på</a:t>
            </a:r>
            <a:r>
              <a:rPr lang="da-DK" sz="2400" dirty="0">
                <a:latin typeface="Cambria" panose="02040503050406030204" pitchFamily="18" charset="0"/>
                <a:ea typeface="Cambria" panose="02040503050406030204" pitchFamily="18" charset="0"/>
              </a:rPr>
              <a:t>, dybest set?</a:t>
            </a:r>
          </a:p>
          <a:p>
            <a:r>
              <a:rPr lang="da-DK" sz="2400" b="1" dirty="0">
                <a:solidFill>
                  <a:srgbClr val="FF0000"/>
                </a:solidFill>
                <a:latin typeface="Cambria" panose="02040503050406030204" pitchFamily="18" charset="0"/>
                <a:ea typeface="Cambria" panose="02040503050406030204" pitchFamily="18" charset="0"/>
              </a:rPr>
              <a:t>Hvad er formålet</a:t>
            </a:r>
            <a:r>
              <a:rPr lang="da-DK" sz="2400" dirty="0">
                <a:latin typeface="Cambria" panose="02040503050406030204" pitchFamily="18" charset="0"/>
                <a:ea typeface="Cambria" panose="02040503050406030204" pitchFamily="18" charset="0"/>
              </a:rPr>
              <a:t> med matematikundervisningen i hhv. gymnasiet og på universiteterne, </a:t>
            </a:r>
          </a:p>
          <a:p>
            <a:pPr lvl="1"/>
            <a:r>
              <a:rPr lang="da-DK" dirty="0">
                <a:latin typeface="Cambria" panose="02040503050406030204" pitchFamily="18" charset="0"/>
                <a:ea typeface="Cambria" panose="02040503050406030204" pitchFamily="18" charset="0"/>
              </a:rPr>
              <a:t>herunder på studier, hvor </a:t>
            </a:r>
            <a:r>
              <a:rPr lang="da-DK" b="1" dirty="0">
                <a:solidFill>
                  <a:srgbClr val="0070C0"/>
                </a:solidFill>
                <a:latin typeface="Cambria" panose="02040503050406030204" pitchFamily="18" charset="0"/>
                <a:ea typeface="Cambria" panose="02040503050406030204" pitchFamily="18" charset="0"/>
              </a:rPr>
              <a:t>matematik er kernen,</a:t>
            </a:r>
            <a:r>
              <a:rPr lang="da-DK" dirty="0">
                <a:latin typeface="Cambria" panose="02040503050406030204" pitchFamily="18" charset="0"/>
                <a:ea typeface="Cambria" panose="02040503050406030204" pitchFamily="18" charset="0"/>
              </a:rPr>
              <a:t> og studier, hvor noget andet er i fokus med </a:t>
            </a:r>
            <a:r>
              <a:rPr lang="da-DK" b="1" dirty="0">
                <a:solidFill>
                  <a:srgbClr val="0070C0"/>
                </a:solidFill>
                <a:latin typeface="Cambria" panose="02040503050406030204" pitchFamily="18" charset="0"/>
                <a:ea typeface="Cambria" panose="02040503050406030204" pitchFamily="18" charset="0"/>
              </a:rPr>
              <a:t>matematik som et redskabs-/støtte-/hjælpefag</a:t>
            </a:r>
            <a:r>
              <a:rPr lang="da-DK" dirty="0">
                <a:latin typeface="Cambria" panose="02040503050406030204" pitchFamily="18" charset="0"/>
                <a:ea typeface="Cambria" panose="02040503050406030204" pitchFamily="18" charset="0"/>
              </a:rPr>
              <a:t> (med hvilken funktion?, i hvilke rolle?)</a:t>
            </a:r>
          </a:p>
          <a:p>
            <a:r>
              <a:rPr lang="da-DK" sz="2400" b="1" dirty="0">
                <a:solidFill>
                  <a:srgbClr val="FF0000"/>
                </a:solidFill>
                <a:latin typeface="Cambria" panose="02040503050406030204" pitchFamily="18" charset="0"/>
                <a:ea typeface="Cambria" panose="02040503050406030204" pitchFamily="18" charset="0"/>
              </a:rPr>
              <a:t>Hvad består matematikbeherskelse i?</a:t>
            </a:r>
          </a:p>
          <a:p>
            <a:endParaRPr lang="da-DK" sz="2400" dirty="0">
              <a:latin typeface="Cambria" panose="02040503050406030204" pitchFamily="18" charset="0"/>
              <a:ea typeface="Cambria" panose="02040503050406030204" pitchFamily="18" charset="0"/>
            </a:endParaRPr>
          </a:p>
          <a:p>
            <a:endParaRPr lang="en-DK"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3398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5CB067AD-B719-BF43-A95D-D6771C21331C}"/>
              </a:ext>
            </a:extLst>
          </p:cNvPr>
          <p:cNvSpPr>
            <a:spLocks noGrp="1"/>
          </p:cNvSpPr>
          <p:nvPr>
            <p:ph idx="1"/>
          </p:nvPr>
        </p:nvSpPr>
        <p:spPr>
          <a:xfrm>
            <a:off x="585216" y="338328"/>
            <a:ext cx="11237976" cy="6153912"/>
          </a:xfrm>
        </p:spPr>
        <p:txBody>
          <a:bodyPr>
            <a:normAutofit/>
          </a:bodyPr>
          <a:lstStyle/>
          <a:p>
            <a:pPr marL="0" indent="0">
              <a:buNone/>
            </a:pPr>
            <a:r>
              <a:rPr lang="da-DK" sz="2400" b="1" dirty="0">
                <a:solidFill>
                  <a:srgbClr val="7030A0"/>
                </a:solidFill>
                <a:latin typeface="Cambria" panose="02040503050406030204" pitchFamily="18" charset="0"/>
                <a:ea typeface="Cambria" panose="02040503050406030204" pitchFamily="18" charset="0"/>
              </a:rPr>
              <a:t>Hvilke svar på disse spørgsmål bringer </a:t>
            </a:r>
            <a:r>
              <a:rPr lang="da-DK" sz="2400" b="1" dirty="0">
                <a:solidFill>
                  <a:srgbClr val="FF0000"/>
                </a:solidFill>
                <a:latin typeface="Cambria" panose="02040503050406030204" pitchFamily="18" charset="0"/>
                <a:ea typeface="Cambria" panose="02040503050406030204" pitchFamily="18" charset="0"/>
              </a:rPr>
              <a:t>de studerende</a:t>
            </a:r>
            <a:r>
              <a:rPr lang="da-DK" sz="2400" b="1" dirty="0">
                <a:solidFill>
                  <a:srgbClr val="7030A0"/>
                </a:solidFill>
                <a:latin typeface="Cambria" panose="02040503050406030204" pitchFamily="18" charset="0"/>
                <a:ea typeface="Cambria" panose="02040503050406030204" pitchFamily="18" charset="0"/>
              </a:rPr>
              <a:t> med fra gymnasiet?</a:t>
            </a:r>
          </a:p>
          <a:p>
            <a:pPr marL="0" indent="0">
              <a:buNone/>
            </a:pPr>
            <a:endParaRPr lang="da-DK" sz="2400" dirty="0">
              <a:latin typeface="Cambria" panose="02040503050406030204" pitchFamily="18" charset="0"/>
              <a:ea typeface="Cambria" panose="02040503050406030204" pitchFamily="18" charset="0"/>
            </a:endParaRPr>
          </a:p>
          <a:p>
            <a:pPr marL="0" indent="0">
              <a:buNone/>
            </a:pPr>
            <a:r>
              <a:rPr lang="da-DK" sz="2400" b="1" dirty="0">
                <a:solidFill>
                  <a:srgbClr val="FF0000"/>
                </a:solidFill>
                <a:latin typeface="Cambria" panose="02040503050406030204" pitchFamily="18" charset="0"/>
                <a:ea typeface="Cambria" panose="02040503050406030204" pitchFamily="18" charset="0"/>
              </a:rPr>
              <a:t>”Idealtypiske” svar</a:t>
            </a:r>
            <a:r>
              <a:rPr lang="da-DK" sz="2400" dirty="0">
                <a:latin typeface="Cambria" panose="02040503050406030204" pitchFamily="18" charset="0"/>
                <a:ea typeface="Cambria" panose="02040503050406030204" pitchFamily="18" charset="0"/>
              </a:rPr>
              <a:t> (Weber, 1904) – </a:t>
            </a:r>
            <a:r>
              <a:rPr lang="da-DK" sz="2400" b="1" dirty="0">
                <a:latin typeface="Cambria" panose="02040503050406030204" pitchFamily="18" charset="0"/>
                <a:ea typeface="Cambria" panose="02040503050406030204" pitchFamily="18" charset="0"/>
              </a:rPr>
              <a:t>men store variationer!</a:t>
            </a:r>
            <a:r>
              <a:rPr lang="da-DK" sz="2400" dirty="0">
                <a:latin typeface="Cambria" panose="02040503050406030204" pitchFamily="18" charset="0"/>
                <a:ea typeface="Cambria" panose="02040503050406030204" pitchFamily="18" charset="0"/>
              </a:rPr>
              <a:t>                                                                                           (bl.a. bygget på matematikvejlederuddannelsen på RUC , 2012-2021, gennemført af ca. 100 lærere, med involvering af deres elever):</a:t>
            </a:r>
          </a:p>
          <a:p>
            <a:pPr marL="0" indent="0">
              <a:buNone/>
            </a:pPr>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Matematik er et </a:t>
            </a:r>
            <a:r>
              <a:rPr lang="da-DK" sz="2400" b="1" dirty="0">
                <a:solidFill>
                  <a:srgbClr val="FF0000"/>
                </a:solidFill>
                <a:latin typeface="Cambria" panose="02040503050406030204" pitchFamily="18" charset="0"/>
                <a:ea typeface="Cambria" panose="02040503050406030204" pitchFamily="18" charset="0"/>
              </a:rPr>
              <a:t>huskefag</a:t>
            </a:r>
            <a:r>
              <a:rPr lang="da-DK" sz="2400" dirty="0">
                <a:latin typeface="Cambria" panose="02040503050406030204" pitchFamily="18" charset="0"/>
                <a:ea typeface="Cambria" panose="02040503050406030204" pitchFamily="18" charset="0"/>
              </a:rPr>
              <a:t> med et enormt ”huskerepertoire”. </a:t>
            </a:r>
            <a:r>
              <a:rPr lang="da-DK" sz="2400" b="1" dirty="0">
                <a:solidFill>
                  <a:srgbClr val="0070C0"/>
                </a:solidFill>
                <a:latin typeface="Cambria" panose="02040503050406030204" pitchFamily="18" charset="0"/>
                <a:ea typeface="Cambria" panose="02040503050406030204" pitchFamily="18" charset="0"/>
              </a:rPr>
              <a:t>Kun de få og særlige</a:t>
            </a:r>
            <a:r>
              <a:rPr lang="da-DK" sz="2400" dirty="0">
                <a:latin typeface="Cambria" panose="02040503050406030204" pitchFamily="18" charset="0"/>
                <a:ea typeface="Cambria" panose="02040503050406030204" pitchFamily="18" charset="0"/>
              </a:rPr>
              <a:t> kan selv tænke sig frem til, hvad der er på færde</a:t>
            </a:r>
          </a:p>
          <a:p>
            <a:r>
              <a:rPr lang="da-DK" sz="2400" dirty="0">
                <a:latin typeface="Cambria" panose="02040503050406030204" pitchFamily="18" charset="0"/>
                <a:ea typeface="Cambria" panose="02040503050406030204" pitchFamily="18" charset="0"/>
              </a:rPr>
              <a:t>Matematik går ud på at </a:t>
            </a:r>
            <a:r>
              <a:rPr lang="da-DK" sz="2400" b="1" dirty="0">
                <a:solidFill>
                  <a:srgbClr val="FF0000"/>
                </a:solidFill>
                <a:latin typeface="Cambria" panose="02040503050406030204" pitchFamily="18" charset="0"/>
                <a:ea typeface="Cambria" panose="02040503050406030204" pitchFamily="18" charset="0"/>
              </a:rPr>
              <a:t>løse opgaver</a:t>
            </a:r>
            <a:r>
              <a:rPr lang="da-DK" sz="2400" dirty="0">
                <a:latin typeface="Cambria" panose="02040503050406030204" pitchFamily="18" charset="0"/>
                <a:ea typeface="Cambria" panose="02040503050406030204" pitchFamily="18" charset="0"/>
              </a:rPr>
              <a:t>, nu og da om ekstra-matematiske emner</a:t>
            </a:r>
          </a:p>
          <a:p>
            <a:r>
              <a:rPr lang="da-DK" sz="2400" dirty="0">
                <a:latin typeface="Cambria" panose="02040503050406030204" pitchFamily="18" charset="0"/>
                <a:ea typeface="Cambria" panose="02040503050406030204" pitchFamily="18" charset="0"/>
              </a:rPr>
              <a:t>Opgaverne har sædvanligvis </a:t>
            </a:r>
            <a:r>
              <a:rPr lang="da-DK" sz="2400" b="1" dirty="0">
                <a:solidFill>
                  <a:srgbClr val="FF0000"/>
                </a:solidFill>
                <a:latin typeface="Cambria" panose="02040503050406030204" pitchFamily="18" charset="0"/>
                <a:ea typeface="Cambria" panose="02040503050406030204" pitchFamily="18" charset="0"/>
              </a:rPr>
              <a:t>ét – hovedsagelig kvantitativt – svar</a:t>
            </a:r>
            <a:r>
              <a:rPr lang="da-DK" sz="2400" dirty="0">
                <a:latin typeface="Cambria" panose="02040503050406030204" pitchFamily="18" charset="0"/>
                <a:ea typeface="Cambria" panose="02040503050406030204" pitchFamily="18" charset="0"/>
              </a:rPr>
              <a:t> pr. spørgsmål </a:t>
            </a:r>
          </a:p>
          <a:p>
            <a:r>
              <a:rPr lang="da-DK" sz="2400" dirty="0">
                <a:latin typeface="Cambria" panose="02040503050406030204" pitchFamily="18" charset="0"/>
                <a:ea typeface="Cambria" panose="02040503050406030204" pitchFamily="18" charset="0"/>
              </a:rPr>
              <a:t>Opgaverne kræver ofte inddragelse af </a:t>
            </a:r>
            <a:r>
              <a:rPr lang="da-DK" sz="2400" b="1" dirty="0">
                <a:solidFill>
                  <a:srgbClr val="FF0000"/>
                </a:solidFill>
                <a:latin typeface="Cambria" panose="02040503050406030204" pitchFamily="18" charset="0"/>
                <a:ea typeface="Cambria" panose="02040503050406030204" pitchFamily="18" charset="0"/>
              </a:rPr>
              <a:t>sætninger og formler</a:t>
            </a:r>
            <a:r>
              <a:rPr lang="da-DK" sz="2400" dirty="0">
                <a:latin typeface="Cambria" panose="02040503050406030204" pitchFamily="18" charset="0"/>
                <a:ea typeface="Cambria" panose="02040503050406030204" pitchFamily="18" charset="0"/>
              </a:rPr>
              <a:t>, som gerne skal huskes udenad, ellers er formelsamlingen et sikkerhedsnet</a:t>
            </a:r>
          </a:p>
          <a:p>
            <a:r>
              <a:rPr lang="da-DK" sz="2400" dirty="0">
                <a:latin typeface="Cambria" panose="02040503050406030204" pitchFamily="18" charset="0"/>
                <a:ea typeface="Cambria" panose="02040503050406030204" pitchFamily="18" charset="0"/>
              </a:rPr>
              <a:t>Opgaverne skal løses med </a:t>
            </a:r>
            <a:r>
              <a:rPr lang="da-DK" sz="2400" b="1" dirty="0">
                <a:solidFill>
                  <a:srgbClr val="FF0000"/>
                </a:solidFill>
                <a:latin typeface="Cambria" panose="02040503050406030204" pitchFamily="18" charset="0"/>
                <a:ea typeface="Cambria" panose="02040503050406030204" pitchFamily="18" charset="0"/>
              </a:rPr>
              <a:t>indøvede standardprocedurer</a:t>
            </a:r>
            <a:r>
              <a:rPr lang="da-DK" sz="2400" dirty="0">
                <a:latin typeface="Cambria" panose="02040503050406030204" pitchFamily="18" charset="0"/>
                <a:ea typeface="Cambria" panose="02040503050406030204" pitchFamily="18" charset="0"/>
              </a:rPr>
              <a:t>, ofte ved hjælp af IT-redskaber, frem for alt </a:t>
            </a:r>
            <a:r>
              <a:rPr lang="da-DK" sz="2400" b="1" dirty="0">
                <a:solidFill>
                  <a:srgbClr val="FF0000"/>
                </a:solidFill>
                <a:latin typeface="Cambria" panose="02040503050406030204" pitchFamily="18" charset="0"/>
                <a:ea typeface="Cambria" panose="02040503050406030204" pitchFamily="18" charset="0"/>
              </a:rPr>
              <a:t>CAS</a:t>
            </a:r>
            <a:r>
              <a:rPr lang="da-DK" sz="2400"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Originalitet og opfindsomhed </a:t>
            </a:r>
            <a:r>
              <a:rPr lang="da-DK" sz="2400" b="1" dirty="0">
                <a:solidFill>
                  <a:srgbClr val="FF0000"/>
                </a:solidFill>
                <a:latin typeface="Cambria" panose="02040503050406030204" pitchFamily="18" charset="0"/>
                <a:ea typeface="Cambria" panose="02040503050406030204" pitchFamily="18" charset="0"/>
              </a:rPr>
              <a:t>efterspørges ikke</a:t>
            </a:r>
          </a:p>
          <a:p>
            <a:endParaRPr lang="da-DK" sz="2400"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966752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5255FB3-54BB-A702-9D92-71707585388D}"/>
              </a:ext>
            </a:extLst>
          </p:cNvPr>
          <p:cNvSpPr>
            <a:spLocks noGrp="1"/>
          </p:cNvSpPr>
          <p:nvPr>
            <p:ph idx="1"/>
          </p:nvPr>
        </p:nvSpPr>
        <p:spPr>
          <a:xfrm>
            <a:off x="594360" y="310896"/>
            <a:ext cx="11411712" cy="6291072"/>
          </a:xfrm>
        </p:spPr>
        <p:txBody>
          <a:bodyPr>
            <a:normAutofit/>
          </a:bodyPr>
          <a:lstStyle/>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Når svarene er opnået, er man </a:t>
            </a:r>
            <a:r>
              <a:rPr lang="da-DK" sz="2400" b="1" dirty="0">
                <a:solidFill>
                  <a:srgbClr val="FF0000"/>
                </a:solidFill>
                <a:latin typeface="Cambria" panose="02040503050406030204" pitchFamily="18" charset="0"/>
                <a:ea typeface="Cambria" panose="02040503050406030204" pitchFamily="18" charset="0"/>
              </a:rPr>
              <a:t>færdig</a:t>
            </a:r>
            <a:r>
              <a:rPr lang="da-DK" sz="2400" dirty="0">
                <a:latin typeface="Cambria" panose="02040503050406030204" pitchFamily="18" charset="0"/>
                <a:ea typeface="Cambria" panose="02040503050406030204" pitchFamily="18" charset="0"/>
              </a:rPr>
              <a:t>. Der er </a:t>
            </a:r>
            <a:r>
              <a:rPr lang="da-DK" sz="2400" b="1" dirty="0">
                <a:solidFill>
                  <a:srgbClr val="FF0000"/>
                </a:solidFill>
                <a:latin typeface="Cambria" panose="02040503050406030204" pitchFamily="18" charset="0"/>
                <a:ea typeface="Cambria" panose="02040503050406030204" pitchFamily="18" charset="0"/>
              </a:rPr>
              <a:t>ikke behov</a:t>
            </a:r>
            <a:r>
              <a:rPr lang="da-DK" sz="2400" dirty="0">
                <a:latin typeface="Cambria" panose="02040503050406030204" pitchFamily="18" charset="0"/>
                <a:ea typeface="Cambria" panose="02040503050406030204" pitchFamily="18" charset="0"/>
              </a:rPr>
              <a:t> for at </a:t>
            </a:r>
            <a:r>
              <a:rPr lang="da-DK" sz="2400" b="1" dirty="0">
                <a:solidFill>
                  <a:srgbClr val="0070C0"/>
                </a:solidFill>
                <a:latin typeface="Cambria" panose="02040503050406030204" pitchFamily="18" charset="0"/>
                <a:ea typeface="Cambria" panose="02040503050406030204" pitchFamily="18" charset="0"/>
              </a:rPr>
              <a:t>begrunde svarenes holdbarhed</a:t>
            </a:r>
          </a:p>
          <a:p>
            <a:r>
              <a:rPr lang="da-DK" sz="2400" dirty="0">
                <a:latin typeface="Cambria" panose="02040503050406030204" pitchFamily="18" charset="0"/>
                <a:ea typeface="Cambria" panose="02040503050406030204" pitchFamily="18" charset="0"/>
              </a:rPr>
              <a:t>Matematiske </a:t>
            </a:r>
            <a:r>
              <a:rPr lang="da-DK" sz="2400" b="1" dirty="0">
                <a:solidFill>
                  <a:srgbClr val="FF0000"/>
                </a:solidFill>
                <a:latin typeface="Cambria" panose="02040503050406030204" pitchFamily="18" charset="0"/>
                <a:ea typeface="Cambria" panose="02040503050406030204" pitchFamily="18" charset="0"/>
              </a:rPr>
              <a:t>begreber indføres kun sporadisk ved hjælp af definitioner</a:t>
            </a:r>
            <a:r>
              <a:rPr lang="da-DK" sz="2400" dirty="0">
                <a:latin typeface="Cambria" panose="02040503050406030204" pitchFamily="18" charset="0"/>
                <a:ea typeface="Cambria" panose="02040503050406030204" pitchFamily="18" charset="0"/>
              </a:rPr>
              <a:t>. Spørgsmål til elever om, hvad et begreb betyder, besvares med </a:t>
            </a:r>
            <a:r>
              <a:rPr lang="da-DK" sz="2400" b="1" dirty="0">
                <a:solidFill>
                  <a:srgbClr val="FF0000"/>
                </a:solidFill>
                <a:latin typeface="Cambria" panose="02040503050406030204" pitchFamily="18" charset="0"/>
                <a:ea typeface="Cambria" panose="02040503050406030204" pitchFamily="18" charset="0"/>
              </a:rPr>
              <a:t>eksempler</a:t>
            </a:r>
            <a:r>
              <a:rPr lang="da-DK" sz="2400" dirty="0">
                <a:latin typeface="Cambria" panose="02040503050406030204" pitchFamily="18" charset="0"/>
                <a:ea typeface="Cambria" panose="02040503050406030204" pitchFamily="18" charset="0"/>
              </a:rPr>
              <a:t>. M.a.o. er begrebsdannelsen eksempelbaseret</a:t>
            </a:r>
          </a:p>
          <a:p>
            <a:r>
              <a:rPr lang="da-DK" sz="2400" dirty="0">
                <a:latin typeface="Cambria" panose="02040503050406030204" pitchFamily="18" charset="0"/>
                <a:ea typeface="Cambria" panose="02040503050406030204" pitchFamily="18" charset="0"/>
              </a:rPr>
              <a:t>Der efterspørges </a:t>
            </a:r>
            <a:r>
              <a:rPr lang="da-DK" sz="2400" b="1" dirty="0">
                <a:solidFill>
                  <a:srgbClr val="FF0000"/>
                </a:solidFill>
                <a:latin typeface="Cambria" panose="02040503050406030204" pitchFamily="18" charset="0"/>
                <a:ea typeface="Cambria" panose="02040503050406030204" pitchFamily="18" charset="0"/>
              </a:rPr>
              <a:t>sjældent matematiske ræsonnementer</a:t>
            </a:r>
            <a:r>
              <a:rPr lang="da-DK" sz="2400" dirty="0">
                <a:latin typeface="Cambria" panose="02040503050406030204" pitchFamily="18" charset="0"/>
                <a:ea typeface="Cambria" panose="02040503050406030204" pitchFamily="18" charset="0"/>
              </a:rPr>
              <a:t>, undtagen når gengivelse af </a:t>
            </a:r>
            <a:r>
              <a:rPr lang="da-DK" sz="2400" b="1" dirty="0">
                <a:solidFill>
                  <a:srgbClr val="FF0000"/>
                </a:solidFill>
                <a:latin typeface="Cambria" panose="02040503050406030204" pitchFamily="18" charset="0"/>
                <a:ea typeface="Cambria" panose="02040503050406030204" pitchFamily="18" charset="0"/>
              </a:rPr>
              <a:t>beviser for enkelte sætninger</a:t>
            </a:r>
            <a:r>
              <a:rPr lang="da-DK" sz="2400" dirty="0">
                <a:latin typeface="Cambria" panose="02040503050406030204" pitchFamily="18" charset="0"/>
                <a:ea typeface="Cambria" panose="02040503050406030204" pitchFamily="18" charset="0"/>
              </a:rPr>
              <a:t> er på dagsordenen</a:t>
            </a:r>
          </a:p>
          <a:p>
            <a:r>
              <a:rPr lang="da-DK" sz="2400" dirty="0">
                <a:latin typeface="Cambria" panose="02040503050406030204" pitchFamily="18" charset="0"/>
                <a:ea typeface="Cambria" panose="02040503050406030204" pitchFamily="18" charset="0"/>
              </a:rPr>
              <a:t>Ellers ses beviser gerne som </a:t>
            </a:r>
            <a:r>
              <a:rPr lang="da-DK" sz="2400" b="1" dirty="0">
                <a:solidFill>
                  <a:srgbClr val="FF0000"/>
                </a:solidFill>
                <a:latin typeface="Cambria" panose="02040503050406030204" pitchFamily="18" charset="0"/>
                <a:ea typeface="Cambria" panose="02040503050406030204" pitchFamily="18" charset="0"/>
              </a:rPr>
              <a:t>overflødige</a:t>
            </a:r>
            <a:r>
              <a:rPr lang="da-DK" sz="2400" dirty="0">
                <a:latin typeface="Cambria" panose="02040503050406030204" pitchFamily="18" charset="0"/>
                <a:ea typeface="Cambria" panose="02040503050406030204" pitchFamily="18" charset="0"/>
              </a:rPr>
              <a:t>; det er tilstrækkeligt at </a:t>
            </a:r>
            <a:r>
              <a:rPr lang="da-DK" sz="2400" b="1" dirty="0">
                <a:solidFill>
                  <a:srgbClr val="0070C0"/>
                </a:solidFill>
                <a:latin typeface="Cambria" panose="02040503050406030204" pitchFamily="18" charset="0"/>
                <a:ea typeface="Cambria" panose="02040503050406030204" pitchFamily="18" charset="0"/>
              </a:rPr>
              <a:t>få at vide, hvad der gælder</a:t>
            </a:r>
            <a:r>
              <a:rPr lang="da-DK" sz="2400" dirty="0">
                <a:latin typeface="Cambria" panose="02040503050406030204" pitchFamily="18" charset="0"/>
                <a:ea typeface="Cambria" panose="02040503050406030204" pitchFamily="18" charset="0"/>
              </a:rPr>
              <a:t>, ligesom det sker i andre fag</a:t>
            </a:r>
          </a:p>
          <a:p>
            <a:r>
              <a:rPr lang="da-DK" sz="2400" b="1" dirty="0">
                <a:solidFill>
                  <a:srgbClr val="0070C0"/>
                </a:solidFill>
                <a:latin typeface="Cambria" panose="02040503050406030204" pitchFamily="18" charset="0"/>
                <a:ea typeface="Cambria" panose="02040503050406030204" pitchFamily="18" charset="0"/>
              </a:rPr>
              <a:t>Elevgennemgang af beviser</a:t>
            </a:r>
            <a:r>
              <a:rPr lang="da-DK" sz="2400" dirty="0">
                <a:latin typeface="Cambria" panose="02040503050406030204" pitchFamily="18" charset="0"/>
                <a:ea typeface="Cambria" panose="02040503050406030204" pitchFamily="18" charset="0"/>
              </a:rPr>
              <a:t>, fx til eksamen, er en </a:t>
            </a:r>
            <a:r>
              <a:rPr lang="da-DK" sz="2400" b="1" dirty="0">
                <a:solidFill>
                  <a:srgbClr val="FF0000"/>
                </a:solidFill>
                <a:latin typeface="Cambria" panose="02040503050406030204" pitchFamily="18" charset="0"/>
                <a:ea typeface="Cambria" panose="02040503050406030204" pitchFamily="18" charset="0"/>
              </a:rPr>
              <a:t>hukommelsessport</a:t>
            </a:r>
            <a:r>
              <a:rPr lang="da-DK" sz="2400" dirty="0">
                <a:latin typeface="Cambria" panose="02040503050406030204" pitchFamily="18" charset="0"/>
                <a:ea typeface="Cambria" panose="02040503050406030204" pitchFamily="18" charset="0"/>
              </a:rPr>
              <a:t> især omhandlende udregninger og omformninger</a:t>
            </a:r>
          </a:p>
          <a:p>
            <a:r>
              <a:rPr lang="da-DK" sz="2400" b="1" dirty="0">
                <a:solidFill>
                  <a:srgbClr val="0070C0"/>
                </a:solidFill>
                <a:latin typeface="Cambria" panose="02040503050406030204" pitchFamily="18" charset="0"/>
                <a:ea typeface="Cambria" panose="02040503050406030204" pitchFamily="18" charset="0"/>
              </a:rPr>
              <a:t>Beviser</a:t>
            </a:r>
            <a:r>
              <a:rPr lang="da-DK" sz="2400" dirty="0">
                <a:latin typeface="Cambria" panose="02040503050406030204" pitchFamily="18" charset="0"/>
                <a:ea typeface="Cambria" panose="02040503050406030204" pitchFamily="18" charset="0"/>
              </a:rPr>
              <a:t> har ”matematiklærernes fagforening” fundet på som </a:t>
            </a:r>
            <a:r>
              <a:rPr lang="da-DK" sz="2400" b="1" dirty="0">
                <a:solidFill>
                  <a:srgbClr val="FF0000"/>
                </a:solidFill>
                <a:latin typeface="Cambria" panose="02040503050406030204" pitchFamily="18" charset="0"/>
                <a:ea typeface="Cambria" panose="02040503050406030204" pitchFamily="18" charset="0"/>
              </a:rPr>
              <a:t>disciplinerende foranstaltning</a:t>
            </a:r>
          </a:p>
        </p:txBody>
      </p:sp>
    </p:spTree>
    <p:extLst>
      <p:ext uri="{BB962C8B-B14F-4D97-AF65-F5344CB8AC3E}">
        <p14:creationId xmlns:p14="http://schemas.microsoft.com/office/powerpoint/2010/main" val="404849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E09DBE31-2674-570A-231B-FB009686BFA4}"/>
              </a:ext>
            </a:extLst>
          </p:cNvPr>
          <p:cNvSpPr>
            <a:spLocks noGrp="1"/>
          </p:cNvSpPr>
          <p:nvPr>
            <p:ph idx="1"/>
          </p:nvPr>
        </p:nvSpPr>
        <p:spPr>
          <a:xfrm>
            <a:off x="475488" y="329184"/>
            <a:ext cx="11292840" cy="6089904"/>
          </a:xfrm>
        </p:spPr>
        <p:txBody>
          <a:bodyPr>
            <a:normAutofit/>
          </a:bodyPr>
          <a:lstStyle/>
          <a:p>
            <a:r>
              <a:rPr lang="da-DK" sz="2400" dirty="0">
                <a:latin typeface="Cambria" panose="02040503050406030204" pitchFamily="18" charset="0"/>
                <a:ea typeface="Cambria" panose="02040503050406030204" pitchFamily="18" charset="0"/>
              </a:rPr>
              <a:t>Matematisk </a:t>
            </a:r>
            <a:r>
              <a:rPr lang="da-DK" sz="2400" b="1" dirty="0">
                <a:solidFill>
                  <a:srgbClr val="0070C0"/>
                </a:solidFill>
                <a:latin typeface="Cambria" panose="02040503050406030204" pitchFamily="18" charset="0"/>
                <a:ea typeface="Cambria" panose="02040503050406030204" pitchFamily="18" charset="0"/>
              </a:rPr>
              <a:t>modellering</a:t>
            </a:r>
            <a:r>
              <a:rPr lang="da-DK" sz="2400" dirty="0">
                <a:latin typeface="Cambria" panose="02040503050406030204" pitchFamily="18" charset="0"/>
                <a:ea typeface="Cambria" panose="02040503050406030204" pitchFamily="18" charset="0"/>
              </a:rPr>
              <a:t> kommer ud på anvendelsen af </a:t>
            </a:r>
            <a:r>
              <a:rPr lang="da-DK" sz="2400" b="1" dirty="0">
                <a:solidFill>
                  <a:srgbClr val="FF0000"/>
                </a:solidFill>
                <a:latin typeface="Cambria" panose="02040503050406030204" pitchFamily="18" charset="0"/>
                <a:ea typeface="Cambria" panose="02040503050406030204" pitchFamily="18" charset="0"/>
              </a:rPr>
              <a:t>standardmodeller med kendte funktioner</a:t>
            </a:r>
            <a:r>
              <a:rPr lang="da-DK" sz="2400" dirty="0">
                <a:latin typeface="Cambria" panose="02040503050406030204" pitchFamily="18" charset="0"/>
                <a:ea typeface="Cambria" panose="02040503050406030204" pitchFamily="18" charset="0"/>
              </a:rPr>
              <a:t>, nu og da suppleret med </a:t>
            </a:r>
            <a:r>
              <a:rPr lang="da-DK" sz="2400" b="1" dirty="0">
                <a:solidFill>
                  <a:srgbClr val="FF0000"/>
                </a:solidFill>
                <a:latin typeface="Cambria" panose="02040503050406030204" pitchFamily="18" charset="0"/>
                <a:ea typeface="Cambria" panose="02040503050406030204" pitchFamily="18" charset="0"/>
              </a:rPr>
              <a:t>lineær regression</a:t>
            </a:r>
            <a:r>
              <a:rPr lang="da-DK" sz="2400" dirty="0">
                <a:latin typeface="Cambria" panose="02040503050406030204" pitchFamily="18" charset="0"/>
                <a:ea typeface="Cambria" panose="02040503050406030204" pitchFamily="18" charset="0"/>
              </a:rPr>
              <a:t> som CAS-baseret rutineoperation.</a:t>
            </a:r>
          </a:p>
          <a:p>
            <a:r>
              <a:rPr lang="da-DK" sz="2400" b="1" dirty="0">
                <a:solidFill>
                  <a:srgbClr val="0070C0"/>
                </a:solidFill>
                <a:latin typeface="Cambria" panose="02040503050406030204" pitchFamily="18" charset="0"/>
                <a:ea typeface="Cambria" panose="02040503050406030204" pitchFamily="18" charset="0"/>
              </a:rPr>
              <a:t>Digitaliseringen</a:t>
            </a:r>
            <a:r>
              <a:rPr lang="da-DK" sz="2400" dirty="0">
                <a:latin typeface="Cambria" panose="02040503050406030204" pitchFamily="18" charset="0"/>
                <a:ea typeface="Cambria" panose="02040503050406030204" pitchFamily="18" charset="0"/>
              </a:rPr>
              <a:t> sætter </a:t>
            </a:r>
            <a:r>
              <a:rPr lang="da-DK" sz="2400" b="1" dirty="0">
                <a:solidFill>
                  <a:srgbClr val="FF0000"/>
                </a:solidFill>
                <a:latin typeface="Cambria" panose="02040503050406030204" pitchFamily="18" charset="0"/>
                <a:ea typeface="Cambria" panose="02040503050406030204" pitchFamily="18" charset="0"/>
              </a:rPr>
              <a:t>regneprocesser og repræsentationer</a:t>
            </a:r>
            <a:r>
              <a:rPr lang="da-DK" sz="2400" dirty="0">
                <a:latin typeface="Cambria" panose="02040503050406030204" pitchFamily="18" charset="0"/>
                <a:ea typeface="Cambria" panose="02040503050406030204" pitchFamily="18" charset="0"/>
              </a:rPr>
              <a:t> i centrum.</a:t>
            </a:r>
          </a:p>
          <a:p>
            <a:r>
              <a:rPr lang="da-DK" sz="2400" dirty="0">
                <a:latin typeface="Cambria" panose="02040503050406030204" pitchFamily="18" charset="0"/>
                <a:ea typeface="Cambria" panose="02040503050406030204" pitchFamily="18" charset="0"/>
              </a:rPr>
              <a:t>Kun </a:t>
            </a:r>
            <a:r>
              <a:rPr lang="da-DK" sz="2400" b="1" dirty="0" err="1">
                <a:solidFill>
                  <a:srgbClr val="7030A0"/>
                </a:solidFill>
                <a:latin typeface="Cambria" panose="02040503050406030204" pitchFamily="18" charset="0"/>
                <a:ea typeface="Cambria" panose="02040503050406030204" pitchFamily="18" charset="0"/>
              </a:rPr>
              <a:t>SRP’er</a:t>
            </a:r>
            <a:r>
              <a:rPr lang="da-DK" sz="2400" b="1" dirty="0">
                <a:solidFill>
                  <a:srgbClr val="7030A0"/>
                </a:solidFill>
                <a:latin typeface="Cambria" panose="02040503050406030204" pitchFamily="18" charset="0"/>
                <a:ea typeface="Cambria" panose="02040503050406030204" pitchFamily="18" charset="0"/>
              </a:rPr>
              <a:t> med matematik som det ene fag har en ganske anden karakter</a:t>
            </a:r>
            <a:r>
              <a:rPr lang="da-DK" sz="2400" dirty="0">
                <a:latin typeface="Cambria" panose="02040503050406030204" pitchFamily="18" charset="0"/>
                <a:ea typeface="Cambria" panose="02040503050406030204" pitchFamily="18" charset="0"/>
              </a:rPr>
              <a:t>.</a:t>
            </a:r>
          </a:p>
          <a:p>
            <a:pPr marL="0" indent="0" algn="ctr">
              <a:buNone/>
            </a:pPr>
            <a:r>
              <a:rPr lang="da-DK" sz="2400" dirty="0">
                <a:latin typeface="Cambria" panose="02040503050406030204" pitchFamily="18" charset="0"/>
                <a:ea typeface="Cambria" panose="02040503050406030204" pitchFamily="18" charset="0"/>
              </a:rPr>
              <a:t>***</a:t>
            </a:r>
          </a:p>
          <a:p>
            <a:r>
              <a:rPr lang="da-DK" sz="2400" dirty="0">
                <a:latin typeface="Cambria" panose="02040503050406030204" pitchFamily="18" charset="0"/>
                <a:ea typeface="Cambria" panose="02040503050406030204" pitchFamily="18" charset="0"/>
              </a:rPr>
              <a:t>Undervisningens </a:t>
            </a:r>
            <a:r>
              <a:rPr lang="da-DK" sz="2400" b="1" dirty="0">
                <a:solidFill>
                  <a:srgbClr val="FF0000"/>
                </a:solidFill>
                <a:latin typeface="Cambria" panose="02040503050406030204" pitchFamily="18" charset="0"/>
                <a:ea typeface="Cambria" panose="02040503050406030204" pitchFamily="18" charset="0"/>
              </a:rPr>
              <a:t>overordnede formål</a:t>
            </a:r>
            <a:r>
              <a:rPr lang="da-DK" sz="2400" dirty="0">
                <a:latin typeface="Cambria" panose="02040503050406030204" pitchFamily="18" charset="0"/>
                <a:ea typeface="Cambria" panose="02040503050406030204" pitchFamily="18" charset="0"/>
              </a:rPr>
              <a:t> er at sikre eleverne </a:t>
            </a:r>
            <a:r>
              <a:rPr lang="da-DK" sz="2400" b="1" dirty="0">
                <a:solidFill>
                  <a:srgbClr val="FF0000"/>
                </a:solidFill>
                <a:latin typeface="Cambria" panose="02040503050406030204" pitchFamily="18" charset="0"/>
                <a:ea typeface="Cambria" panose="02040503050406030204" pitchFamily="18" charset="0"/>
              </a:rPr>
              <a:t>adgang til studier</a:t>
            </a:r>
            <a:r>
              <a:rPr lang="da-DK" sz="2400" dirty="0">
                <a:latin typeface="Cambria" panose="02040503050406030204" pitchFamily="18" charset="0"/>
                <a:ea typeface="Cambria" panose="02040503050406030204" pitchFamily="18" charset="0"/>
              </a:rPr>
              <a:t> der kræver matematik - ofte af for eleverne uklare grunde </a:t>
            </a:r>
          </a:p>
          <a:p>
            <a:r>
              <a:rPr lang="da-DK" sz="2400" b="1" dirty="0">
                <a:solidFill>
                  <a:srgbClr val="0070C0"/>
                </a:solidFill>
                <a:latin typeface="Cambria" panose="02040503050406030204" pitchFamily="18" charset="0"/>
                <a:ea typeface="Cambria" panose="02040503050406030204" pitchFamily="18" charset="0"/>
              </a:rPr>
              <a:t>Dannelsesformål</a:t>
            </a:r>
            <a:r>
              <a:rPr lang="da-DK" sz="2400" dirty="0">
                <a:latin typeface="Cambria" panose="02040503050406030204" pitchFamily="18" charset="0"/>
                <a:ea typeface="Cambria" panose="02040503050406030204" pitchFamily="18" charset="0"/>
              </a:rPr>
              <a:t> er kun for de få </a:t>
            </a:r>
            <a:r>
              <a:rPr lang="da-DK" sz="2400" b="1" dirty="0">
                <a:solidFill>
                  <a:srgbClr val="FF0000"/>
                </a:solidFill>
                <a:latin typeface="Cambria" panose="02040503050406030204" pitchFamily="18" charset="0"/>
                <a:ea typeface="Cambria" panose="02040503050406030204" pitchFamily="18" charset="0"/>
              </a:rPr>
              <a:t>særligt interesserede</a:t>
            </a:r>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Et mere </a:t>
            </a:r>
            <a:r>
              <a:rPr lang="da-DK" sz="2400" b="1" dirty="0">
                <a:solidFill>
                  <a:srgbClr val="FF0000"/>
                </a:solidFill>
                <a:latin typeface="Cambria" panose="02040503050406030204" pitchFamily="18" charset="0"/>
                <a:ea typeface="Cambria" panose="02040503050406030204" pitchFamily="18" charset="0"/>
              </a:rPr>
              <a:t>specifikt formål er løsning af opgaver</a:t>
            </a:r>
            <a:r>
              <a:rPr lang="da-DK" sz="2400" dirty="0">
                <a:latin typeface="Cambria" panose="02040503050406030204" pitchFamily="18" charset="0"/>
                <a:ea typeface="Cambria" panose="02040503050406030204" pitchFamily="18" charset="0"/>
              </a:rPr>
              <a:t>, frem for alt studentereksamensopgaver.</a:t>
            </a:r>
          </a:p>
          <a:p>
            <a:r>
              <a:rPr lang="da-DK" sz="2400" b="1" dirty="0">
                <a:solidFill>
                  <a:srgbClr val="7030A0"/>
                </a:solidFill>
                <a:latin typeface="Cambria" panose="02040503050406030204" pitchFamily="18" charset="0"/>
                <a:ea typeface="Cambria" panose="02040503050406030204" pitchFamily="18" charset="0"/>
              </a:rPr>
              <a:t>Summa summarum</a:t>
            </a:r>
            <a:r>
              <a:rPr lang="da-DK" sz="2400" dirty="0">
                <a:latin typeface="Cambria" panose="02040503050406030204" pitchFamily="18" charset="0"/>
                <a:ea typeface="Cambria" panose="02040503050406030204" pitchFamily="18" charset="0"/>
              </a:rPr>
              <a:t> består </a:t>
            </a:r>
            <a:r>
              <a:rPr lang="da-DK" sz="2400" b="1" dirty="0">
                <a:solidFill>
                  <a:srgbClr val="0070C0"/>
                </a:solidFill>
                <a:latin typeface="Cambria" panose="02040503050406030204" pitchFamily="18" charset="0"/>
                <a:ea typeface="Cambria" panose="02040503050406030204" pitchFamily="18" charset="0"/>
              </a:rPr>
              <a:t>matematikbeherskelse</a:t>
            </a:r>
            <a:r>
              <a:rPr lang="da-DK" sz="2400" dirty="0">
                <a:latin typeface="Cambria" panose="02040503050406030204" pitchFamily="18" charset="0"/>
                <a:ea typeface="Cambria" panose="02040503050406030204" pitchFamily="18" charset="0"/>
              </a:rPr>
              <a:t> i at kunne </a:t>
            </a:r>
            <a:r>
              <a:rPr lang="da-DK" sz="2400" b="1" dirty="0">
                <a:solidFill>
                  <a:srgbClr val="FF0000"/>
                </a:solidFill>
                <a:latin typeface="Cambria" panose="02040503050406030204" pitchFamily="18" charset="0"/>
                <a:ea typeface="Cambria" panose="02040503050406030204" pitchFamily="18" charset="0"/>
              </a:rPr>
              <a:t>løse opgaver</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gengive beviser for udvalgte sætninger</a:t>
            </a:r>
            <a:r>
              <a:rPr lang="da-DK" sz="2400" dirty="0">
                <a:latin typeface="Cambria" panose="02040503050406030204" pitchFamily="18" charset="0"/>
                <a:ea typeface="Cambria" panose="02040503050406030204" pitchFamily="18" charset="0"/>
              </a:rPr>
              <a:t>. </a:t>
            </a:r>
          </a:p>
          <a:p>
            <a:r>
              <a:rPr lang="da-DK" sz="2400" dirty="0">
                <a:latin typeface="Cambria" panose="02040503050406030204" pitchFamily="18" charset="0"/>
                <a:ea typeface="Cambria" panose="02040503050406030204" pitchFamily="18" charset="0"/>
              </a:rPr>
              <a:t>Det </a:t>
            </a:r>
            <a:r>
              <a:rPr lang="da-DK" sz="2400" b="1" dirty="0">
                <a:solidFill>
                  <a:srgbClr val="FF0000"/>
                </a:solidFill>
                <a:latin typeface="Cambria" panose="02040503050406030204" pitchFamily="18" charset="0"/>
                <a:ea typeface="Cambria" panose="02040503050406030204" pitchFamily="18" charset="0"/>
              </a:rPr>
              <a:t>vigtige</a:t>
            </a:r>
            <a:r>
              <a:rPr lang="da-DK" sz="2400" dirty="0">
                <a:latin typeface="Cambria" panose="02040503050406030204" pitchFamily="18" charset="0"/>
                <a:ea typeface="Cambria" panose="02040503050406030204" pitchFamily="18" charset="0"/>
              </a:rPr>
              <a:t> er det, </a:t>
            </a:r>
            <a:r>
              <a:rPr lang="da-DK" sz="2400" b="1" dirty="0">
                <a:solidFill>
                  <a:srgbClr val="FF0000"/>
                </a:solidFill>
                <a:latin typeface="Cambria" panose="02040503050406030204" pitchFamily="18" charset="0"/>
                <a:ea typeface="Cambria" panose="02040503050406030204" pitchFamily="18" charset="0"/>
              </a:rPr>
              <a:t>der indgår i og lægges vægt på til eksamen</a:t>
            </a:r>
            <a:r>
              <a:rPr lang="da-DK" sz="2400" dirty="0">
                <a:latin typeface="Cambria" panose="02040503050406030204" pitchFamily="18" charset="0"/>
                <a:ea typeface="Cambria" panose="02040503050406030204" pitchFamily="18" charset="0"/>
              </a:rPr>
              <a:t>                     </a:t>
            </a:r>
            <a:r>
              <a:rPr lang="da-DK" sz="2400" i="1" dirty="0">
                <a:latin typeface="Cambria" panose="02040503050406030204" pitchFamily="18" charset="0"/>
                <a:ea typeface="Cambria" panose="02040503050406030204" pitchFamily="18" charset="0"/>
              </a:rPr>
              <a:t>WYAWYG, </a:t>
            </a:r>
            <a:r>
              <a:rPr lang="da-DK" sz="2400" i="1" dirty="0" err="1">
                <a:latin typeface="Cambria" panose="02040503050406030204" pitchFamily="18" charset="0"/>
                <a:ea typeface="Cambria" panose="02040503050406030204" pitchFamily="18" charset="0"/>
              </a:rPr>
              <a:t>What</a:t>
            </a:r>
            <a:r>
              <a:rPr lang="da-DK" sz="2400" i="1" dirty="0">
                <a:latin typeface="Cambria" panose="02040503050406030204" pitchFamily="18" charset="0"/>
                <a:ea typeface="Cambria" panose="02040503050406030204" pitchFamily="18" charset="0"/>
              </a:rPr>
              <a:t> </a:t>
            </a:r>
            <a:r>
              <a:rPr lang="da-DK" sz="2400" i="1" dirty="0" err="1">
                <a:latin typeface="Cambria" panose="02040503050406030204" pitchFamily="18" charset="0"/>
                <a:ea typeface="Cambria" panose="02040503050406030204" pitchFamily="18" charset="0"/>
              </a:rPr>
              <a:t>you</a:t>
            </a:r>
            <a:r>
              <a:rPr lang="da-DK" sz="2400" i="1" dirty="0">
                <a:latin typeface="Cambria" panose="02040503050406030204" pitchFamily="18" charset="0"/>
                <a:ea typeface="Cambria" panose="02040503050406030204" pitchFamily="18" charset="0"/>
              </a:rPr>
              <a:t> </a:t>
            </a:r>
            <a:r>
              <a:rPr lang="da-DK" sz="2400" i="1" dirty="0" err="1">
                <a:latin typeface="Cambria" panose="02040503050406030204" pitchFamily="18" charset="0"/>
                <a:ea typeface="Cambria" panose="02040503050406030204" pitchFamily="18" charset="0"/>
              </a:rPr>
              <a:t>assess</a:t>
            </a:r>
            <a:r>
              <a:rPr lang="da-DK" sz="2400" i="1" dirty="0">
                <a:latin typeface="Cambria" panose="02040503050406030204" pitchFamily="18" charset="0"/>
                <a:ea typeface="Cambria" panose="02040503050406030204" pitchFamily="18" charset="0"/>
              </a:rPr>
              <a:t> is </a:t>
            </a:r>
            <a:r>
              <a:rPr lang="da-DK" sz="2400" i="1" dirty="0" err="1">
                <a:latin typeface="Cambria" panose="02040503050406030204" pitchFamily="18" charset="0"/>
                <a:ea typeface="Cambria" panose="02040503050406030204" pitchFamily="18" charset="0"/>
              </a:rPr>
              <a:t>what</a:t>
            </a:r>
            <a:r>
              <a:rPr lang="da-DK" sz="2400" i="1" dirty="0">
                <a:latin typeface="Cambria" panose="02040503050406030204" pitchFamily="18" charset="0"/>
                <a:ea typeface="Cambria" panose="02040503050406030204" pitchFamily="18" charset="0"/>
              </a:rPr>
              <a:t> </a:t>
            </a:r>
            <a:r>
              <a:rPr lang="da-DK" sz="2400" i="1" dirty="0" err="1">
                <a:latin typeface="Cambria" panose="02040503050406030204" pitchFamily="18" charset="0"/>
                <a:ea typeface="Cambria" panose="02040503050406030204" pitchFamily="18" charset="0"/>
              </a:rPr>
              <a:t>you</a:t>
            </a:r>
            <a:r>
              <a:rPr lang="da-DK" sz="2400" i="1" dirty="0">
                <a:latin typeface="Cambria" panose="02040503050406030204" pitchFamily="18" charset="0"/>
                <a:ea typeface="Cambria" panose="02040503050406030204" pitchFamily="18" charset="0"/>
              </a:rPr>
              <a:t> </a:t>
            </a:r>
            <a:r>
              <a:rPr lang="da-DK" sz="2400" i="1" dirty="0" err="1">
                <a:latin typeface="Cambria" panose="02040503050406030204" pitchFamily="18" charset="0"/>
                <a:ea typeface="Cambria" panose="02040503050406030204" pitchFamily="18" charset="0"/>
              </a:rPr>
              <a:t>get</a:t>
            </a:r>
            <a:r>
              <a:rPr lang="da-DK" sz="2400" i="1" dirty="0">
                <a:latin typeface="Cambria" panose="02040503050406030204" pitchFamily="18" charset="0"/>
                <a:ea typeface="Cambria" panose="02040503050406030204" pitchFamily="18" charset="0"/>
              </a:rPr>
              <a:t>!</a:t>
            </a:r>
          </a:p>
          <a:p>
            <a:pPr marL="0" indent="0" algn="ctr">
              <a:buNone/>
            </a:pPr>
            <a:endParaRPr lang="da-DK"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64641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5D88B9C-5148-7E12-6082-B36CF124AD61}"/>
              </a:ext>
            </a:extLst>
          </p:cNvPr>
          <p:cNvSpPr>
            <a:spLocks noGrp="1"/>
          </p:cNvSpPr>
          <p:nvPr>
            <p:ph idx="1"/>
          </p:nvPr>
        </p:nvSpPr>
        <p:spPr>
          <a:xfrm>
            <a:off x="557784" y="310896"/>
            <a:ext cx="10796016" cy="5866067"/>
          </a:xfrm>
        </p:spPr>
        <p:txBody>
          <a:bodyPr/>
          <a:lstStyle/>
          <a:p>
            <a:pPr marL="0" indent="0" algn="ctr">
              <a:buNone/>
            </a:pPr>
            <a:endParaRPr lang="da-DK" dirty="0">
              <a:latin typeface="Cambria" panose="02040503050406030204" pitchFamily="18" charset="0"/>
              <a:ea typeface="Cambria" panose="02040503050406030204" pitchFamily="18" charset="0"/>
            </a:endParaRPr>
          </a:p>
          <a:p>
            <a:pPr marL="0" indent="0" algn="ctr">
              <a:buNone/>
            </a:pPr>
            <a:endParaRPr lang="da-DK" dirty="0">
              <a:latin typeface="Cambria" panose="02040503050406030204" pitchFamily="18" charset="0"/>
              <a:ea typeface="Cambria" panose="02040503050406030204" pitchFamily="18" charset="0"/>
            </a:endParaRPr>
          </a:p>
          <a:p>
            <a:pPr marL="0" indent="0">
              <a:buNone/>
            </a:pPr>
            <a:r>
              <a:rPr lang="da-DK" sz="2400" dirty="0">
                <a:latin typeface="Cambria" panose="02040503050406030204" pitchFamily="18" charset="0"/>
                <a:ea typeface="Cambria" panose="02040503050406030204" pitchFamily="18" charset="0"/>
              </a:rPr>
              <a:t>Studerende, der </a:t>
            </a:r>
            <a:r>
              <a:rPr lang="da-DK" sz="2400" b="1" dirty="0">
                <a:solidFill>
                  <a:srgbClr val="0070C0"/>
                </a:solidFill>
                <a:latin typeface="Cambria" panose="02040503050406030204" pitchFamily="18" charset="0"/>
                <a:ea typeface="Cambria" panose="02040503050406030204" pitchFamily="18" charset="0"/>
              </a:rPr>
              <a:t>møder universitær matematikundervisning</a:t>
            </a:r>
            <a:r>
              <a:rPr lang="da-DK" sz="2400" dirty="0">
                <a:latin typeface="Cambria" panose="02040503050406030204" pitchFamily="18" charset="0"/>
                <a:ea typeface="Cambria" panose="02040503050406030204" pitchFamily="18" charset="0"/>
              </a:rPr>
              <a:t> med </a:t>
            </a:r>
            <a:r>
              <a:rPr lang="da-DK" sz="2400" b="1" dirty="0">
                <a:solidFill>
                  <a:srgbClr val="FF0000"/>
                </a:solidFill>
                <a:latin typeface="Cambria" panose="02040503050406030204" pitchFamily="18" charset="0"/>
                <a:ea typeface="Cambria" panose="02040503050406030204" pitchFamily="18" charset="0"/>
              </a:rPr>
              <a:t>et sådant billede af matematik</a:t>
            </a:r>
            <a:r>
              <a:rPr lang="da-DK" sz="2400" dirty="0">
                <a:latin typeface="Cambria" panose="02040503050406030204" pitchFamily="18" charset="0"/>
                <a:ea typeface="Cambria" panose="02040503050406030204" pitchFamily="18" charset="0"/>
              </a:rPr>
              <a:t>, må blive </a:t>
            </a:r>
            <a:r>
              <a:rPr lang="da-DK" sz="2400" b="1" dirty="0">
                <a:solidFill>
                  <a:srgbClr val="FF0000"/>
                </a:solidFill>
                <a:latin typeface="Cambria" panose="02040503050406030204" pitchFamily="18" charset="0"/>
                <a:ea typeface="Cambria" panose="02040503050406030204" pitchFamily="18" charset="0"/>
              </a:rPr>
              <a:t>overraskede</a:t>
            </a:r>
            <a:r>
              <a:rPr lang="da-DK" sz="2400" dirty="0">
                <a:latin typeface="Cambria" panose="02040503050406030204" pitchFamily="18" charset="0"/>
                <a:ea typeface="Cambria" panose="02040503050406030204" pitchFamily="18" charset="0"/>
              </a:rPr>
              <a:t> på universitetet. Allermest i </a:t>
            </a:r>
            <a:r>
              <a:rPr lang="da-DK" sz="2400" b="1" dirty="0">
                <a:solidFill>
                  <a:srgbClr val="0070C0"/>
                </a:solidFill>
                <a:latin typeface="Cambria" panose="02040503050406030204" pitchFamily="18" charset="0"/>
                <a:ea typeface="Cambria" panose="02040503050406030204" pitchFamily="18" charset="0"/>
              </a:rPr>
              <a:t>teoritung</a:t>
            </a:r>
            <a:r>
              <a:rPr lang="da-DK" sz="2400" dirty="0">
                <a:latin typeface="Cambria" panose="02040503050406030204" pitchFamily="18" charset="0"/>
                <a:ea typeface="Cambria" panose="02040503050406030204" pitchFamily="18" charset="0"/>
              </a:rPr>
              <a:t> matematikundervisning</a:t>
            </a:r>
          </a:p>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Deres </a:t>
            </a:r>
            <a:r>
              <a:rPr lang="da-DK" sz="2400" b="1" dirty="0">
                <a:solidFill>
                  <a:srgbClr val="0070C0"/>
                </a:solidFill>
                <a:latin typeface="Cambria" panose="02040503050406030204" pitchFamily="18" charset="0"/>
                <a:ea typeface="Cambria" panose="02040503050406030204" pitchFamily="18" charset="0"/>
              </a:rPr>
              <a:t>hidtidige tilgang</a:t>
            </a:r>
            <a:r>
              <a:rPr lang="da-DK" sz="2400" dirty="0">
                <a:latin typeface="Cambria" panose="02040503050406030204" pitchFamily="18" charset="0"/>
                <a:ea typeface="Cambria" panose="02040503050406030204" pitchFamily="18" charset="0"/>
              </a:rPr>
              <a:t> til faget </a:t>
            </a:r>
            <a:r>
              <a:rPr lang="da-DK" sz="2400" b="1" dirty="0">
                <a:solidFill>
                  <a:srgbClr val="FF0000"/>
                </a:solidFill>
                <a:latin typeface="Cambria" panose="02040503050406030204" pitchFamily="18" charset="0"/>
                <a:ea typeface="Cambria" panose="02040503050406030204" pitchFamily="18" charset="0"/>
              </a:rPr>
              <a:t>rækker ikke til succes</a:t>
            </a:r>
          </a:p>
          <a:p>
            <a:r>
              <a:rPr lang="da-DK" sz="2400" dirty="0">
                <a:latin typeface="Cambria" panose="02040503050406030204" pitchFamily="18" charset="0"/>
                <a:ea typeface="Cambria" panose="02040503050406030204" pitchFamily="18" charset="0"/>
              </a:rPr>
              <a:t>De må danne sig et </a:t>
            </a:r>
            <a:r>
              <a:rPr lang="da-DK" sz="2400" b="1" dirty="0">
                <a:solidFill>
                  <a:srgbClr val="FF0000"/>
                </a:solidFill>
                <a:latin typeface="Cambria" panose="02040503050406030204" pitchFamily="18" charset="0"/>
                <a:ea typeface="Cambria" panose="02040503050406030204" pitchFamily="18" charset="0"/>
              </a:rPr>
              <a:t>helt nyt matematikbillede</a:t>
            </a:r>
            <a:r>
              <a:rPr lang="da-DK" sz="2400" dirty="0">
                <a:latin typeface="Cambria" panose="02040503050406030204" pitchFamily="18" charset="0"/>
                <a:ea typeface="Cambria" panose="02040503050406030204" pitchFamily="18" charset="0"/>
              </a:rPr>
              <a:t> og gribe faget an på </a:t>
            </a:r>
            <a:r>
              <a:rPr lang="da-DK" sz="2400" b="1" dirty="0">
                <a:solidFill>
                  <a:srgbClr val="FF0000"/>
                </a:solidFill>
                <a:latin typeface="Cambria" panose="02040503050406030204" pitchFamily="18" charset="0"/>
                <a:ea typeface="Cambria" panose="02040503050406030204" pitchFamily="18" charset="0"/>
              </a:rPr>
              <a:t>nye måder</a:t>
            </a:r>
          </a:p>
          <a:p>
            <a:r>
              <a:rPr lang="da-DK" sz="2400" dirty="0">
                <a:latin typeface="Cambria" panose="02040503050406030204" pitchFamily="18" charset="0"/>
                <a:ea typeface="Cambria" panose="02040503050406030204" pitchFamily="18" charset="0"/>
              </a:rPr>
              <a:t>Denne </a:t>
            </a:r>
            <a:r>
              <a:rPr lang="da-DK" sz="2400" b="1" dirty="0">
                <a:solidFill>
                  <a:srgbClr val="FF0000"/>
                </a:solidFill>
                <a:latin typeface="Cambria" panose="02040503050406030204" pitchFamily="18" charset="0"/>
                <a:ea typeface="Cambria" panose="02040503050406030204" pitchFamily="18" charset="0"/>
              </a:rPr>
              <a:t>omstilling er sværest</a:t>
            </a:r>
            <a:r>
              <a:rPr lang="da-DK" sz="2400" dirty="0">
                <a:latin typeface="Cambria" panose="02040503050406030204" pitchFamily="18" charset="0"/>
                <a:ea typeface="Cambria" panose="02040503050406030204" pitchFamily="18" charset="0"/>
              </a:rPr>
              <a:t> i studier med </a:t>
            </a:r>
            <a:r>
              <a:rPr lang="da-DK" sz="2400" b="1" dirty="0">
                <a:solidFill>
                  <a:srgbClr val="FF0000"/>
                </a:solidFill>
                <a:latin typeface="Cambria" panose="02040503050406030204" pitchFamily="18" charset="0"/>
                <a:ea typeface="Cambria" panose="02040503050406030204" pitchFamily="18" charset="0"/>
              </a:rPr>
              <a:t>stor stoftrængsel og højt tempo</a:t>
            </a:r>
          </a:p>
          <a:p>
            <a:endParaRPr lang="da-DK" sz="2400" b="1" dirty="0">
              <a:solidFill>
                <a:srgbClr val="FF0000"/>
              </a:solidFill>
              <a:latin typeface="Cambria" panose="02040503050406030204" pitchFamily="18" charset="0"/>
              <a:ea typeface="Cambria" panose="02040503050406030204" pitchFamily="18" charset="0"/>
            </a:endParaRPr>
          </a:p>
          <a:p>
            <a:pPr marL="0" indent="0" algn="ctr">
              <a:buNone/>
            </a:pPr>
            <a:r>
              <a:rPr lang="da-DK" sz="2400" b="1" dirty="0">
                <a:solidFill>
                  <a:srgbClr val="FF0000"/>
                </a:solidFill>
                <a:latin typeface="Cambria" panose="02040503050406030204" pitchFamily="18" charset="0"/>
                <a:ea typeface="Cambria" panose="02040503050406030204" pitchFamily="18" charset="0"/>
              </a:rPr>
              <a:t>***</a:t>
            </a:r>
          </a:p>
          <a:p>
            <a:pPr marL="0" indent="0">
              <a:buNone/>
            </a:pPr>
            <a:r>
              <a:rPr lang="da-DK" sz="2400" dirty="0">
                <a:latin typeface="Cambria" panose="02040503050406030204" pitchFamily="18" charset="0"/>
                <a:ea typeface="Cambria" panose="02040503050406030204" pitchFamily="18" charset="0"/>
              </a:rPr>
              <a:t>Vi må lægge </a:t>
            </a:r>
            <a:r>
              <a:rPr lang="da-DK" sz="2400" b="1" dirty="0">
                <a:solidFill>
                  <a:srgbClr val="0070C0"/>
                </a:solidFill>
                <a:latin typeface="Cambria" panose="02040503050406030204" pitchFamily="18" charset="0"/>
                <a:ea typeface="Cambria" panose="02040503050406030204" pitchFamily="18" charset="0"/>
              </a:rPr>
              <a:t>vægt på</a:t>
            </a:r>
            <a:r>
              <a:rPr lang="da-DK" sz="2400" dirty="0">
                <a:latin typeface="Cambria" panose="02040503050406030204" pitchFamily="18" charset="0"/>
                <a:ea typeface="Cambria" panose="02040503050406030204" pitchFamily="18" charset="0"/>
              </a:rPr>
              <a:t> at </a:t>
            </a:r>
            <a:r>
              <a:rPr lang="da-DK" sz="2400" b="1" dirty="0">
                <a:solidFill>
                  <a:srgbClr val="FF0000"/>
                </a:solidFill>
                <a:latin typeface="Cambria" panose="02040503050406030204" pitchFamily="18" charset="0"/>
                <a:ea typeface="Cambria" panose="02040503050406030204" pitchFamily="18" charset="0"/>
              </a:rPr>
              <a:t>udvikle hele spektret af matematiske kompetencer</a:t>
            </a:r>
            <a:r>
              <a:rPr lang="da-DK" sz="2400" dirty="0">
                <a:latin typeface="Cambria" panose="02040503050406030204" pitchFamily="18" charset="0"/>
                <a:ea typeface="Cambria" panose="02040503050406030204" pitchFamily="18" charset="0"/>
              </a:rPr>
              <a:t> hos elever og studerende, både i gymnasiet og på universitetet</a:t>
            </a:r>
            <a:endParaRPr lang="en-DK" sz="2400" dirty="0">
              <a:latin typeface="Cambria" panose="02040503050406030204" pitchFamily="18" charset="0"/>
              <a:ea typeface="Cambria" panose="02040503050406030204" pitchFamily="18" charset="0"/>
            </a:endParaRPr>
          </a:p>
          <a:p>
            <a:pPr marL="0" indent="0">
              <a:buNone/>
            </a:pPr>
            <a:endParaRPr lang="en-DK" sz="24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24236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7A33E2BA-527A-750D-9A2F-6F0186B52BBD}"/>
              </a:ext>
            </a:extLst>
          </p:cNvPr>
          <p:cNvSpPr>
            <a:spLocks noGrp="1"/>
          </p:cNvSpPr>
          <p:nvPr>
            <p:ph idx="1"/>
          </p:nvPr>
        </p:nvSpPr>
        <p:spPr>
          <a:xfrm>
            <a:off x="548640" y="338328"/>
            <a:ext cx="11301984" cy="6275832"/>
          </a:xfrm>
        </p:spPr>
        <p:txBody>
          <a:bodyPr/>
          <a:lstStyle/>
          <a:p>
            <a:pPr marL="0" indent="0">
              <a:buNone/>
            </a:pPr>
            <a:endParaRPr lang="en-DK" dirty="0">
              <a:latin typeface="Cambria" panose="02040503050406030204" pitchFamily="18" charset="0"/>
              <a:ea typeface="Cambria" panose="02040503050406030204" pitchFamily="18" charset="0"/>
            </a:endParaRPr>
          </a:p>
        </p:txBody>
      </p:sp>
      <p:pic>
        <p:nvPicPr>
          <p:cNvPr id="1028" name="Picture 4" descr="A visual representation -the &quot;KOM flower&quot; -of the eight mathematical competencies presented and exemplified in the KOM report (Niss &amp; Højgaard, to appear).">
            <a:extLst>
              <a:ext uri="{FF2B5EF4-FFF2-40B4-BE49-F238E27FC236}">
                <a16:creationId xmlns:a16="http://schemas.microsoft.com/office/drawing/2014/main" id="{0BC9C312-B55E-2AD7-E747-73F7624E9DE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7368" t="13739" r="6138" b="14003"/>
          <a:stretch/>
        </p:blipFill>
        <p:spPr bwMode="auto">
          <a:xfrm>
            <a:off x="2686051" y="502920"/>
            <a:ext cx="6366510" cy="54955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76884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166545E0-8740-72F3-1867-F3147581D923}"/>
              </a:ext>
            </a:extLst>
          </p:cNvPr>
          <p:cNvSpPr>
            <a:spLocks noGrp="1"/>
          </p:cNvSpPr>
          <p:nvPr>
            <p:ph idx="1"/>
          </p:nvPr>
        </p:nvSpPr>
        <p:spPr>
          <a:xfrm>
            <a:off x="762000" y="304800"/>
            <a:ext cx="10922000" cy="6187440"/>
          </a:xfrm>
        </p:spPr>
        <p:txBody>
          <a:bodyPr>
            <a:normAutofit/>
          </a:bodyPr>
          <a:lstStyle/>
          <a:p>
            <a:pPr marL="0" indent="0">
              <a:buNone/>
            </a:pPr>
            <a:endParaRPr lang="da-DK" sz="2400" b="1" dirty="0">
              <a:solidFill>
                <a:srgbClr val="0070C0"/>
              </a:solidFill>
              <a:latin typeface="Cambria" panose="02040503050406030204" pitchFamily="18" charset="0"/>
              <a:ea typeface="Cambria" panose="02040503050406030204" pitchFamily="18" charset="0"/>
            </a:endParaRPr>
          </a:p>
          <a:p>
            <a:pPr marL="0" indent="0">
              <a:buNone/>
            </a:pPr>
            <a:r>
              <a:rPr lang="da-DK" sz="2400" b="1" dirty="0">
                <a:solidFill>
                  <a:srgbClr val="0070C0"/>
                </a:solidFill>
                <a:latin typeface="Cambria" panose="02040503050406030204" pitchFamily="18" charset="0"/>
                <a:ea typeface="Cambria" panose="02040503050406030204" pitchFamily="18" charset="0"/>
              </a:rPr>
              <a:t>Frem for alt </a:t>
            </a:r>
            <a:r>
              <a:rPr lang="da-DK" sz="2400" b="1" dirty="0">
                <a:solidFill>
                  <a:srgbClr val="FF0000"/>
                </a:solidFill>
                <a:latin typeface="Cambria" panose="02040503050406030204" pitchFamily="18" charset="0"/>
                <a:ea typeface="Cambria" panose="02040503050406030204" pitchFamily="18" charset="0"/>
              </a:rPr>
              <a:t>udfordringer</a:t>
            </a:r>
            <a:r>
              <a:rPr lang="da-DK" sz="2400" dirty="0">
                <a:latin typeface="Cambria" panose="02040503050406030204" pitchFamily="18" charset="0"/>
                <a:ea typeface="Cambria" panose="02040503050406030204" pitchFamily="18" charset="0"/>
              </a:rPr>
              <a:t> vedrørende </a:t>
            </a:r>
            <a:r>
              <a:rPr lang="da-DK" sz="2400" b="1" dirty="0">
                <a:solidFill>
                  <a:srgbClr val="FF0000"/>
                </a:solidFill>
                <a:latin typeface="Cambria" panose="02040503050406030204" pitchFamily="18" charset="0"/>
                <a:ea typeface="Cambria" panose="02040503050406030204" pitchFamily="18" charset="0"/>
              </a:rPr>
              <a:t>kompetencerne i venstre side</a:t>
            </a:r>
            <a:r>
              <a:rPr lang="da-DK" sz="2400" dirty="0">
                <a:latin typeface="Cambria" panose="02040503050406030204" pitchFamily="18" charset="0"/>
                <a:ea typeface="Cambria" panose="02040503050406030204" pitchFamily="18" charset="0"/>
              </a:rPr>
              <a:t>:</a:t>
            </a:r>
          </a:p>
          <a:p>
            <a:r>
              <a:rPr lang="da-DK" sz="2400" b="1" dirty="0">
                <a:solidFill>
                  <a:srgbClr val="0070C0"/>
                </a:solidFill>
                <a:latin typeface="Cambria" panose="02040503050406030204" pitchFamily="18" charset="0"/>
                <a:ea typeface="Cambria" panose="02040503050406030204" pitchFamily="18" charset="0"/>
              </a:rPr>
              <a:t>Tankegang</a:t>
            </a:r>
            <a:r>
              <a:rPr lang="da-DK" sz="2400" dirty="0">
                <a:latin typeface="Cambria" panose="02040503050406030204" pitchFamily="18" charset="0"/>
                <a:ea typeface="Cambria" panose="02040503050406030204" pitchFamily="18" charset="0"/>
              </a:rPr>
              <a:t>skompetence</a:t>
            </a:r>
          </a:p>
          <a:p>
            <a:r>
              <a:rPr lang="da-DK" sz="2400" b="1" dirty="0">
                <a:solidFill>
                  <a:srgbClr val="0070C0"/>
                </a:solidFill>
                <a:latin typeface="Cambria" panose="02040503050406030204" pitchFamily="18" charset="0"/>
                <a:ea typeface="Cambria" panose="02040503050406030204" pitchFamily="18" charset="0"/>
              </a:rPr>
              <a:t>Problembehandling</a:t>
            </a:r>
            <a:r>
              <a:rPr lang="da-DK" sz="2400" dirty="0">
                <a:latin typeface="Cambria" panose="02040503050406030204" pitchFamily="18" charset="0"/>
                <a:ea typeface="Cambria" panose="02040503050406030204" pitchFamily="18" charset="0"/>
              </a:rPr>
              <a:t>skompetence</a:t>
            </a:r>
          </a:p>
          <a:p>
            <a:r>
              <a:rPr lang="da-DK" sz="2400" b="1" dirty="0">
                <a:solidFill>
                  <a:srgbClr val="0070C0"/>
                </a:solidFill>
                <a:latin typeface="Cambria" panose="02040503050406030204" pitchFamily="18" charset="0"/>
                <a:ea typeface="Cambria" panose="02040503050406030204" pitchFamily="18" charset="0"/>
              </a:rPr>
              <a:t>Modellering</a:t>
            </a:r>
            <a:r>
              <a:rPr lang="da-DK" sz="2400" dirty="0">
                <a:latin typeface="Cambria" panose="02040503050406030204" pitchFamily="18" charset="0"/>
                <a:ea typeface="Cambria" panose="02040503050406030204" pitchFamily="18" charset="0"/>
              </a:rPr>
              <a:t>skompetence</a:t>
            </a:r>
          </a:p>
          <a:p>
            <a:r>
              <a:rPr lang="da-DK" sz="2400" b="1" dirty="0">
                <a:solidFill>
                  <a:srgbClr val="0070C0"/>
                </a:solidFill>
                <a:latin typeface="Cambria" panose="02040503050406030204" pitchFamily="18" charset="0"/>
                <a:ea typeface="Cambria" panose="02040503050406030204" pitchFamily="18" charset="0"/>
              </a:rPr>
              <a:t>Ræsonnement</a:t>
            </a:r>
            <a:r>
              <a:rPr lang="da-DK" sz="2400" dirty="0">
                <a:latin typeface="Cambria" panose="02040503050406030204" pitchFamily="18" charset="0"/>
                <a:ea typeface="Cambria" panose="02040503050406030204" pitchFamily="18" charset="0"/>
              </a:rPr>
              <a:t>skompetence</a:t>
            </a:r>
          </a:p>
          <a:p>
            <a:pPr marL="0" indent="0">
              <a:buNone/>
            </a:pPr>
            <a:endParaRPr lang="da-DK" sz="2400" dirty="0">
              <a:latin typeface="Cambria" panose="02040503050406030204" pitchFamily="18" charset="0"/>
              <a:ea typeface="Cambria" panose="02040503050406030204" pitchFamily="18" charset="0"/>
            </a:endParaRPr>
          </a:p>
          <a:p>
            <a:pPr marL="0" indent="0">
              <a:buNone/>
            </a:pPr>
            <a:r>
              <a:rPr lang="da-DK" sz="2400" dirty="0">
                <a:latin typeface="Cambria" panose="02040503050406030204" pitchFamily="18" charset="0"/>
                <a:ea typeface="Cambria" panose="02040503050406030204" pitchFamily="18" charset="0"/>
              </a:rPr>
              <a:t>Interessant, at de </a:t>
            </a:r>
            <a:r>
              <a:rPr lang="da-DK" sz="2400" b="1" dirty="0">
                <a:solidFill>
                  <a:srgbClr val="0070C0"/>
                </a:solidFill>
                <a:latin typeface="Cambria" panose="02040503050406030204" pitchFamily="18" charset="0"/>
                <a:ea typeface="Cambria" panose="02040503050406030204" pitchFamily="18" charset="0"/>
              </a:rPr>
              <a:t>problemer, aktørerne især fremhæver</a:t>
            </a:r>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angår højre side:</a:t>
            </a:r>
          </a:p>
          <a:p>
            <a:r>
              <a:rPr lang="da-DK" sz="2400" b="1" dirty="0">
                <a:solidFill>
                  <a:srgbClr val="0070C0"/>
                </a:solidFill>
                <a:latin typeface="Cambria" panose="02040503050406030204" pitchFamily="18" charset="0"/>
                <a:ea typeface="Cambria" panose="02040503050406030204" pitchFamily="18" charset="0"/>
              </a:rPr>
              <a:t>Repræsentation</a:t>
            </a:r>
            <a:r>
              <a:rPr lang="da-DK" sz="2400" dirty="0">
                <a:latin typeface="Cambria" panose="02040503050406030204" pitchFamily="18" charset="0"/>
                <a:ea typeface="Cambria" panose="02040503050406030204" pitchFamily="18" charset="0"/>
              </a:rPr>
              <a:t>skompetence</a:t>
            </a:r>
          </a:p>
          <a:p>
            <a:r>
              <a:rPr lang="da-DK" sz="2400" b="1" dirty="0">
                <a:solidFill>
                  <a:srgbClr val="0070C0"/>
                </a:solidFill>
                <a:latin typeface="Cambria" panose="02040503050406030204" pitchFamily="18" charset="0"/>
                <a:ea typeface="Cambria" panose="02040503050406030204" pitchFamily="18" charset="0"/>
              </a:rPr>
              <a:t>Symbol- og formalisme</a:t>
            </a:r>
            <a:r>
              <a:rPr lang="da-DK" sz="2400" dirty="0">
                <a:latin typeface="Cambria" panose="02040503050406030204" pitchFamily="18" charset="0"/>
                <a:ea typeface="Cambria" panose="02040503050406030204" pitchFamily="18" charset="0"/>
              </a:rPr>
              <a:t>kompetence</a:t>
            </a:r>
          </a:p>
          <a:p>
            <a:r>
              <a:rPr lang="da-DK" sz="2400" dirty="0">
                <a:solidFill>
                  <a:srgbClr val="0070C0"/>
                </a:solidFill>
                <a:latin typeface="Cambria" panose="02040503050406030204" pitchFamily="18" charset="0"/>
                <a:ea typeface="Cambria" panose="02040503050406030204" pitchFamily="18" charset="0"/>
              </a:rPr>
              <a:t>Kommunikation</a:t>
            </a:r>
            <a:r>
              <a:rPr lang="da-DK" sz="2400" dirty="0">
                <a:latin typeface="Cambria" panose="02040503050406030204" pitchFamily="18" charset="0"/>
                <a:ea typeface="Cambria" panose="02040503050406030204" pitchFamily="18" charset="0"/>
              </a:rPr>
              <a:t>skompetence</a:t>
            </a:r>
          </a:p>
          <a:p>
            <a:r>
              <a:rPr lang="da-DK" sz="2400" dirty="0">
                <a:solidFill>
                  <a:srgbClr val="0070C0"/>
                </a:solidFill>
                <a:latin typeface="Cambria" panose="02040503050406030204" pitchFamily="18" charset="0"/>
                <a:ea typeface="Cambria" panose="02040503050406030204" pitchFamily="18" charset="0"/>
              </a:rPr>
              <a:t>Hjælpemiddel</a:t>
            </a:r>
            <a:r>
              <a:rPr lang="da-DK" sz="2400" dirty="0">
                <a:latin typeface="Cambria" panose="02040503050406030204" pitchFamily="18" charset="0"/>
                <a:ea typeface="Cambria" panose="02040503050406030204" pitchFamily="18" charset="0"/>
              </a:rPr>
              <a:t>kompetence</a:t>
            </a:r>
            <a:endParaRPr lang="en-DK" sz="24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178172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16420F99-2EEB-FADD-783C-25069BE2854F}"/>
              </a:ext>
            </a:extLst>
          </p:cNvPr>
          <p:cNvSpPr>
            <a:spLocks noGrp="1"/>
          </p:cNvSpPr>
          <p:nvPr>
            <p:ph idx="1"/>
          </p:nvPr>
        </p:nvSpPr>
        <p:spPr>
          <a:xfrm>
            <a:off x="630936" y="411480"/>
            <a:ext cx="11274552" cy="6144768"/>
          </a:xfrm>
        </p:spPr>
        <p:txBody>
          <a:bodyPr>
            <a:noAutofit/>
          </a:bodyPr>
          <a:lstStyle/>
          <a:p>
            <a:pPr marL="0" indent="0">
              <a:buNone/>
            </a:pPr>
            <a:r>
              <a:rPr lang="da-DK" sz="2400" dirty="0">
                <a:latin typeface="Cambria" panose="02040503050406030204" pitchFamily="18" charset="0"/>
                <a:ea typeface="Cambria" panose="02040503050406030204" pitchFamily="18" charset="0"/>
              </a:rPr>
              <a:t>Vi bør </a:t>
            </a:r>
            <a:r>
              <a:rPr lang="da-DK" sz="2400" b="1" dirty="0">
                <a:solidFill>
                  <a:srgbClr val="FF0000"/>
                </a:solidFill>
                <a:latin typeface="Cambria" panose="02040503050406030204" pitchFamily="18" charset="0"/>
                <a:ea typeface="Cambria" panose="02040503050406030204" pitchFamily="18" charset="0"/>
              </a:rPr>
              <a:t>fokusere på venstre side</a:t>
            </a:r>
            <a:r>
              <a:rPr lang="da-DK" sz="2400" dirty="0">
                <a:latin typeface="Cambria" panose="02040503050406030204" pitchFamily="18" charset="0"/>
                <a:ea typeface="Cambria" panose="02040503050406030204" pitchFamily="18" charset="0"/>
              </a:rPr>
              <a:t>, både i </a:t>
            </a:r>
            <a:r>
              <a:rPr lang="da-DK" sz="2400" b="1" dirty="0">
                <a:solidFill>
                  <a:srgbClr val="0070C0"/>
                </a:solidFill>
                <a:latin typeface="Cambria" panose="02040503050406030204" pitchFamily="18" charset="0"/>
                <a:ea typeface="Cambria" panose="02040503050406030204" pitchFamily="18" charset="0"/>
              </a:rPr>
              <a:t>gymnasiet</a:t>
            </a:r>
            <a:r>
              <a:rPr lang="da-DK" sz="2400" dirty="0">
                <a:latin typeface="Cambria" panose="02040503050406030204" pitchFamily="18" charset="0"/>
                <a:ea typeface="Cambria" panose="02040503050406030204" pitchFamily="18" charset="0"/>
              </a:rPr>
              <a:t> og på </a:t>
            </a:r>
            <a:r>
              <a:rPr lang="da-DK" sz="2400" b="1" dirty="0">
                <a:solidFill>
                  <a:srgbClr val="0070C0"/>
                </a:solidFill>
                <a:latin typeface="Cambria" panose="02040503050406030204" pitchFamily="18" charset="0"/>
                <a:ea typeface="Cambria" panose="02040503050406030204" pitchFamily="18" charset="0"/>
              </a:rPr>
              <a:t>universitetet</a:t>
            </a:r>
          </a:p>
          <a:p>
            <a:pPr marL="0" indent="0">
              <a:buNone/>
            </a:pPr>
            <a:r>
              <a:rPr lang="da-DK" sz="2400" b="1" dirty="0">
                <a:solidFill>
                  <a:srgbClr val="0070C0"/>
                </a:solidFill>
                <a:latin typeface="Cambria" panose="02040503050406030204" pitchFamily="18" charset="0"/>
                <a:ea typeface="Cambria" panose="02040503050406030204" pitchFamily="18" charset="0"/>
              </a:rPr>
              <a:t>Tankegangskompetence</a:t>
            </a:r>
            <a:r>
              <a:rPr lang="da-DK" sz="2400" dirty="0">
                <a:latin typeface="Cambria" panose="02040503050406030204" pitchFamily="18" charset="0"/>
                <a:ea typeface="Cambria" panose="02040503050406030204" pitchFamily="18" charset="0"/>
              </a:rPr>
              <a:t>:</a:t>
            </a:r>
          </a:p>
          <a:p>
            <a:pPr marL="0" indent="0">
              <a:buNone/>
            </a:pPr>
            <a:r>
              <a:rPr lang="da-DK" sz="2400" i="1" dirty="0">
                <a:solidFill>
                  <a:srgbClr val="0070C0"/>
                </a:solidFill>
                <a:latin typeface="Cambria" panose="02040503050406030204" pitchFamily="18" charset="0"/>
                <a:ea typeface="Cambria" panose="02040503050406030204" pitchFamily="18" charset="0"/>
              </a:rPr>
              <a:t>Generiske matematikspørgsmål og –svar</a:t>
            </a:r>
            <a:r>
              <a:rPr lang="da-DK" sz="2400" dirty="0">
                <a:latin typeface="Cambria" panose="02040503050406030204" pitchFamily="18" charset="0"/>
                <a:ea typeface="Cambria" panose="02040503050406030204" pitchFamily="18" charset="0"/>
              </a:rPr>
              <a:t>: </a:t>
            </a:r>
          </a:p>
          <a:p>
            <a:pPr marL="0" indent="0">
              <a:buNone/>
            </a:pPr>
            <a:r>
              <a:rPr lang="da-DK" sz="2400" dirty="0">
                <a:solidFill>
                  <a:srgbClr val="0070C0"/>
                </a:solidFill>
                <a:latin typeface="Cambria" panose="02040503050406030204" pitchFamily="18" charset="0"/>
                <a:ea typeface="Cambria" panose="02040503050406030204" pitchFamily="18" charset="0"/>
              </a:rPr>
              <a:t>”Findes der mon…?” og ”i så fald under hvilke betingelser?” og ”hvor mange?”</a:t>
            </a:r>
            <a:r>
              <a:rPr lang="da-DK" sz="2400" dirty="0">
                <a:latin typeface="Cambria" panose="02040503050406030204" pitchFamily="18" charset="0"/>
                <a:ea typeface="Cambria" panose="02040503050406030204" pitchFamily="18" charset="0"/>
              </a:rPr>
              <a:t>	</a:t>
            </a:r>
          </a:p>
          <a:p>
            <a:pPr marL="457200" lvl="1" indent="0">
              <a:buNone/>
            </a:pPr>
            <a:r>
              <a:rPr lang="da-DK" sz="2200" dirty="0">
                <a:latin typeface="Cambria" panose="02040503050406030204" pitchFamily="18" charset="0"/>
                <a:ea typeface="Cambria" panose="02040503050406030204" pitchFamily="18" charset="0"/>
              </a:rPr>
              <a:t>FX: Findes der mon par af differentiable funktioner f, g: I → R, som opfylder (</a:t>
            </a:r>
            <a:r>
              <a:rPr lang="da-DK" sz="2200" dirty="0" err="1">
                <a:latin typeface="Cambria" panose="02040503050406030204" pitchFamily="18" charset="0"/>
                <a:ea typeface="Cambria" panose="02040503050406030204" pitchFamily="18" charset="0"/>
              </a:rPr>
              <a:t>fg</a:t>
            </a:r>
            <a:r>
              <a:rPr lang="da-DK" sz="2200" dirty="0">
                <a:latin typeface="Cambria" panose="02040503050406030204" pitchFamily="18" charset="0"/>
                <a:ea typeface="Cambria" panose="02040503050406030204" pitchFamily="18" charset="0"/>
              </a:rPr>
              <a:t>)’ = </a:t>
            </a:r>
            <a:r>
              <a:rPr lang="da-DK" sz="2200" dirty="0" err="1">
                <a:latin typeface="Cambria" panose="02040503050406030204" pitchFamily="18" charset="0"/>
                <a:ea typeface="Cambria" panose="02040503050406030204" pitchFamily="18" charset="0"/>
              </a:rPr>
              <a:t>f’g</a:t>
            </a:r>
            <a:r>
              <a:rPr lang="da-DK" sz="2200" dirty="0">
                <a:latin typeface="Cambria" panose="02040503050406030204" pitchFamily="18" charset="0"/>
                <a:ea typeface="Cambria" panose="02040503050406030204" pitchFamily="18" charset="0"/>
              </a:rPr>
              <a:t>’? Hvis ja, hvor mange? Kan vi bestemme alle sådanne par?</a:t>
            </a:r>
          </a:p>
          <a:p>
            <a:pPr marL="0" indent="0">
              <a:buNone/>
            </a:pPr>
            <a:r>
              <a:rPr lang="da-DK" sz="2400" dirty="0">
                <a:solidFill>
                  <a:srgbClr val="0070C0"/>
                </a:solidFill>
                <a:latin typeface="Cambria" panose="02040503050406030204" pitchFamily="18" charset="0"/>
                <a:ea typeface="Cambria" panose="02040503050406030204" pitchFamily="18" charset="0"/>
              </a:rPr>
              <a:t>”Hvis et objekt har egenskaben A, har det så også nødvendigvis egenskaben B?”</a:t>
            </a:r>
            <a:r>
              <a:rPr lang="da-DK" sz="2400" dirty="0">
                <a:latin typeface="Cambria" panose="02040503050406030204" pitchFamily="18" charset="0"/>
                <a:ea typeface="Cambria" panose="02040503050406030204" pitchFamily="18" charset="0"/>
              </a:rPr>
              <a:t> </a:t>
            </a:r>
          </a:p>
          <a:p>
            <a:pPr marL="457200" lvl="1" indent="0">
              <a:buNone/>
            </a:pPr>
            <a:r>
              <a:rPr lang="da-DK" sz="2200" dirty="0">
                <a:latin typeface="Cambria" panose="02040503050406030204" pitchFamily="18" charset="0"/>
                <a:ea typeface="Cambria" panose="02040503050406030204" pitchFamily="18" charset="0"/>
              </a:rPr>
              <a:t>FX: Hvis et polynomium P opfylder P(x) → - ∞ for x → - ∞, vil dets grad så være ulige? Under hvilke betingelser er påstanden er sand?</a:t>
            </a:r>
          </a:p>
          <a:p>
            <a:pPr marL="0" indent="0">
              <a:buNone/>
            </a:pPr>
            <a:r>
              <a:rPr lang="da-DK" sz="2400" dirty="0">
                <a:solidFill>
                  <a:srgbClr val="0070C0"/>
                </a:solidFill>
                <a:latin typeface="Cambria" panose="02040503050406030204" pitchFamily="18" charset="0"/>
                <a:ea typeface="Cambria" panose="02040503050406030204" pitchFamily="18" charset="0"/>
              </a:rPr>
              <a:t>”Holder følgende konklusion under svagere forudsætninger?” </a:t>
            </a:r>
          </a:p>
          <a:p>
            <a:pPr marL="457200" lvl="1" indent="0">
              <a:buNone/>
            </a:pPr>
            <a:r>
              <a:rPr lang="da-DK" sz="2200" dirty="0">
                <a:latin typeface="Cambria" panose="02040503050406030204" pitchFamily="18" charset="0"/>
                <a:ea typeface="Cambria" panose="02040503050406030204" pitchFamily="18" charset="0"/>
              </a:rPr>
              <a:t>FX: En konveks n-kant har en vinkelsum på (n-2)180</a:t>
            </a:r>
            <a:r>
              <a:rPr lang="da-DK" sz="2200" baseline="30000" dirty="0">
                <a:latin typeface="Cambria" panose="02040503050406030204" pitchFamily="18" charset="0"/>
                <a:ea typeface="Cambria" panose="02040503050406030204" pitchFamily="18" charset="0"/>
              </a:rPr>
              <a:t>0</a:t>
            </a:r>
            <a:r>
              <a:rPr lang="da-DK" sz="2200" dirty="0">
                <a:latin typeface="Cambria" panose="02040503050406030204" pitchFamily="18" charset="0"/>
                <a:ea typeface="Cambria" panose="02040503050406030204" pitchFamily="18" charset="0"/>
              </a:rPr>
              <a:t>. Gælder det også, hvis n-kanten ikke er konveks?</a:t>
            </a:r>
          </a:p>
          <a:p>
            <a:pPr marL="0" indent="0">
              <a:buNone/>
            </a:pPr>
            <a:r>
              <a:rPr lang="da-DK" sz="2400" dirty="0">
                <a:solidFill>
                  <a:srgbClr val="0070C0"/>
                </a:solidFill>
                <a:latin typeface="Cambria" panose="02040503050406030204" pitchFamily="18" charset="0"/>
                <a:ea typeface="Cambria" panose="02040503050406030204" pitchFamily="18" charset="0"/>
              </a:rPr>
              <a:t>”Gælder den modsatte implikation også?”</a:t>
            </a:r>
            <a:r>
              <a:rPr lang="da-DK" sz="2400" dirty="0">
                <a:latin typeface="Cambria" panose="02040503050406030204" pitchFamily="18" charset="0"/>
                <a:ea typeface="Cambria" panose="02040503050406030204" pitchFamily="18" charset="0"/>
              </a:rPr>
              <a:t> </a:t>
            </a:r>
          </a:p>
          <a:p>
            <a:pPr marL="457200" lvl="1" indent="0">
              <a:buNone/>
            </a:pPr>
            <a:r>
              <a:rPr lang="da-DK" sz="2200" dirty="0">
                <a:latin typeface="Cambria" panose="02040503050406030204" pitchFamily="18" charset="0"/>
                <a:ea typeface="Cambria" panose="02040503050406030204" pitchFamily="18" charset="0"/>
              </a:rPr>
              <a:t>FX: Pythagoras’ sætning udsiger, at for en retvinklet trekant er kateternes kvadratsum lig med hypotenusens kvadrat. Gælder det, at en trekant, hvor to siders kvadratsum er lig den tredje sides kvadrat, må være retvinklet?</a:t>
            </a:r>
            <a:endParaRPr lang="en-DK" sz="2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05715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4A9DCF2D-8D91-9498-533A-21AF1F1D80F6}"/>
              </a:ext>
            </a:extLst>
          </p:cNvPr>
          <p:cNvSpPr>
            <a:spLocks noGrp="1"/>
          </p:cNvSpPr>
          <p:nvPr>
            <p:ph idx="1"/>
          </p:nvPr>
        </p:nvSpPr>
        <p:spPr>
          <a:xfrm>
            <a:off x="576072" y="329184"/>
            <a:ext cx="11247120" cy="6163056"/>
          </a:xfrm>
        </p:spPr>
        <p:txBody>
          <a:bodyPr>
            <a:normAutofit/>
          </a:bodyPr>
          <a:lstStyle/>
          <a:p>
            <a:pPr marL="0" indent="0">
              <a:buNone/>
            </a:pPr>
            <a:endParaRPr lang="da-DK" sz="2400" i="1" dirty="0">
              <a:solidFill>
                <a:srgbClr val="0070C0"/>
              </a:solidFill>
              <a:latin typeface="Cambria" panose="02040503050406030204" pitchFamily="18" charset="0"/>
              <a:ea typeface="Cambria" panose="02040503050406030204" pitchFamily="18" charset="0"/>
            </a:endParaRPr>
          </a:p>
          <a:p>
            <a:pPr marL="0" indent="0">
              <a:buNone/>
            </a:pPr>
            <a:r>
              <a:rPr lang="da-DK" sz="2400" i="1" dirty="0">
                <a:solidFill>
                  <a:srgbClr val="0070C0"/>
                </a:solidFill>
                <a:latin typeface="Cambria" panose="02040503050406030204" pitchFamily="18" charset="0"/>
                <a:ea typeface="Cambria" panose="02040503050406030204" pitchFamily="18" charset="0"/>
              </a:rPr>
              <a:t>Hvilke slags matematiske udsagn findes der, og hvad er deres roller? </a:t>
            </a:r>
          </a:p>
          <a:p>
            <a:pPr lvl="1"/>
            <a:r>
              <a:rPr lang="da-DK" sz="2200" dirty="0">
                <a:latin typeface="Cambria" panose="02040503050406030204" pitchFamily="18" charset="0"/>
                <a:ea typeface="Cambria" panose="02040503050406030204" pitchFamily="18" charset="0"/>
              </a:rPr>
              <a:t>FX: Definitioner, teoremer, prædikater (åbne udsagn), formler, hvis-så påstande, eksistenspåstande, universalpåstande, umulighedspåstande, udsagn om enkelttilfælde, formodninger (”jeg formoder, at…”)</a:t>
            </a:r>
          </a:p>
          <a:p>
            <a:pPr lvl="1"/>
            <a:endParaRPr lang="da-DK" sz="2200" dirty="0">
              <a:latin typeface="Cambria" panose="02040503050406030204" pitchFamily="18" charset="0"/>
              <a:ea typeface="Cambria" panose="02040503050406030204" pitchFamily="18" charset="0"/>
            </a:endParaRPr>
          </a:p>
          <a:p>
            <a:pPr marL="0" indent="0">
              <a:buNone/>
            </a:pPr>
            <a:r>
              <a:rPr lang="da-DK" sz="2400" i="1" dirty="0">
                <a:solidFill>
                  <a:srgbClr val="0070C0"/>
                </a:solidFill>
                <a:latin typeface="Cambria" panose="02040503050406030204" pitchFamily="18" charset="0"/>
                <a:ea typeface="Cambria" panose="02040503050406030204" pitchFamily="18" charset="0"/>
              </a:rPr>
              <a:t>Hvad er betydningen af logiske markører og </a:t>
            </a:r>
            <a:r>
              <a:rPr lang="da-DK" sz="2400" i="1" dirty="0" err="1">
                <a:solidFill>
                  <a:srgbClr val="0070C0"/>
                </a:solidFill>
                <a:latin typeface="Cambria" panose="02040503050406030204" pitchFamily="18" charset="0"/>
                <a:ea typeface="Cambria" panose="02040503050406030204" pitchFamily="18" charset="0"/>
              </a:rPr>
              <a:t>konnektiver</a:t>
            </a:r>
            <a:r>
              <a:rPr lang="da-DK" sz="2400" i="1" dirty="0">
                <a:solidFill>
                  <a:srgbClr val="0070C0"/>
                </a:solidFill>
                <a:latin typeface="Cambria" panose="02040503050406030204" pitchFamily="18" charset="0"/>
                <a:ea typeface="Cambria" panose="02040503050406030204" pitchFamily="18" charset="0"/>
              </a:rPr>
              <a:t>?</a:t>
            </a:r>
            <a:r>
              <a:rPr lang="da-DK" sz="2400" dirty="0">
                <a:latin typeface="Cambria" panose="02040503050406030204" pitchFamily="18" charset="0"/>
                <a:ea typeface="Cambria" panose="02040503050406030204" pitchFamily="18" charset="0"/>
              </a:rPr>
              <a:t> </a:t>
            </a:r>
          </a:p>
          <a:p>
            <a:pPr lvl="1"/>
            <a:r>
              <a:rPr lang="da-DK" sz="2200" dirty="0">
                <a:latin typeface="Cambria" panose="02040503050406030204" pitchFamily="18" charset="0"/>
                <a:ea typeface="Cambria" panose="02040503050406030204" pitchFamily="18" charset="0"/>
              </a:rPr>
              <a:t>FX: kvantorer, implikationer og </a:t>
            </a:r>
            <a:r>
              <a:rPr lang="da-DK" sz="2200" dirty="0" err="1">
                <a:latin typeface="Cambria" panose="02040503050406030204" pitchFamily="18" charset="0"/>
                <a:ea typeface="Cambria" panose="02040503050406030204" pitchFamily="18" charset="0"/>
              </a:rPr>
              <a:t>biimplikationer</a:t>
            </a:r>
            <a:r>
              <a:rPr lang="da-DK" sz="2200" dirty="0">
                <a:latin typeface="Cambria" panose="02040503050406030204" pitchFamily="18" charset="0"/>
                <a:ea typeface="Cambria" panose="02040503050406030204" pitchFamily="18" charset="0"/>
              </a:rPr>
              <a:t>, ”og”, ”eller”</a:t>
            </a:r>
          </a:p>
          <a:p>
            <a:pPr lvl="1"/>
            <a:endParaRPr lang="da-DK" sz="2200" dirty="0">
              <a:latin typeface="Cambria" panose="02040503050406030204" pitchFamily="18" charset="0"/>
              <a:ea typeface="Cambria" panose="02040503050406030204" pitchFamily="18" charset="0"/>
            </a:endParaRPr>
          </a:p>
          <a:p>
            <a:pPr marL="0" indent="0">
              <a:buNone/>
            </a:pPr>
            <a:r>
              <a:rPr lang="da-DK" sz="2400" i="1" dirty="0">
                <a:solidFill>
                  <a:srgbClr val="0070C0"/>
                </a:solidFill>
                <a:latin typeface="Cambria" panose="02040503050406030204" pitchFamily="18" charset="0"/>
                <a:ea typeface="Cambria" panose="02040503050406030204" pitchFamily="18" charset="0"/>
              </a:rPr>
              <a:t>Hvad er betydningen af </a:t>
            </a:r>
            <a:r>
              <a:rPr lang="da-DK" sz="2400" dirty="0">
                <a:solidFill>
                  <a:srgbClr val="0070C0"/>
                </a:solidFill>
                <a:latin typeface="Cambria" panose="02040503050406030204" pitchFamily="18" charset="0"/>
                <a:ea typeface="Cambria" panose="02040503050406030204" pitchFamily="18" charset="0"/>
              </a:rPr>
              <a:t>abstraktion</a:t>
            </a:r>
            <a:r>
              <a:rPr lang="da-DK" sz="2400" i="1" dirty="0">
                <a:solidFill>
                  <a:srgbClr val="0070C0"/>
                </a:solidFill>
                <a:latin typeface="Cambria" panose="02040503050406030204" pitchFamily="18" charset="0"/>
                <a:ea typeface="Cambria" panose="02040503050406030204" pitchFamily="18" charset="0"/>
              </a:rPr>
              <a:t>, hhv. </a:t>
            </a:r>
            <a:r>
              <a:rPr lang="da-DK" sz="2400" dirty="0">
                <a:solidFill>
                  <a:srgbClr val="0070C0"/>
                </a:solidFill>
                <a:latin typeface="Cambria" panose="02040503050406030204" pitchFamily="18" charset="0"/>
                <a:ea typeface="Cambria" panose="02040503050406030204" pitchFamily="18" charset="0"/>
              </a:rPr>
              <a:t>generalisation</a:t>
            </a:r>
            <a:r>
              <a:rPr lang="da-DK" sz="2400" i="1" dirty="0">
                <a:solidFill>
                  <a:srgbClr val="0070C0"/>
                </a:solidFill>
                <a:latin typeface="Cambria" panose="02040503050406030204" pitchFamily="18" charset="0"/>
                <a:ea typeface="Cambria" panose="02040503050406030204" pitchFamily="18" charset="0"/>
              </a:rPr>
              <a:t>?</a:t>
            </a:r>
            <a:r>
              <a:rPr lang="da-DK" sz="2400" dirty="0">
                <a:latin typeface="Cambria" panose="02040503050406030204" pitchFamily="18" charset="0"/>
                <a:ea typeface="Cambria" panose="02040503050406030204" pitchFamily="18" charset="0"/>
              </a:rPr>
              <a:t> </a:t>
            </a:r>
          </a:p>
          <a:p>
            <a:pPr lvl="1"/>
            <a:r>
              <a:rPr lang="da-DK" sz="2200" dirty="0">
                <a:latin typeface="Cambria" panose="02040503050406030204" pitchFamily="18" charset="0"/>
                <a:ea typeface="Cambria" panose="02040503050406030204" pitchFamily="18" charset="0"/>
              </a:rPr>
              <a:t>FX: Algebraiske kompositioner, skalarprodukt, tangent, volumen (</a:t>
            </a:r>
            <a:r>
              <a:rPr lang="da-DK" sz="2200" dirty="0">
                <a:solidFill>
                  <a:srgbClr val="0070C0"/>
                </a:solidFill>
                <a:latin typeface="Cambria" panose="02040503050406030204" pitchFamily="18" charset="0"/>
                <a:ea typeface="Cambria" panose="02040503050406030204" pitchFamily="18" charset="0"/>
              </a:rPr>
              <a:t>abstraktioner</a:t>
            </a:r>
            <a:r>
              <a:rPr lang="da-DK" sz="2200" dirty="0">
                <a:latin typeface="Cambria" panose="02040503050406030204" pitchFamily="18" charset="0"/>
                <a:ea typeface="Cambria" panose="02040503050406030204" pitchFamily="18" charset="0"/>
              </a:rPr>
              <a:t>) hhv. </a:t>
            </a:r>
            <a:r>
              <a:rPr lang="da-DK" sz="2200" dirty="0" err="1">
                <a:latin typeface="Cambria" panose="02040503050406030204" pitchFamily="18" charset="0"/>
                <a:ea typeface="Cambria" panose="02040503050406030204" pitchFamily="18" charset="0"/>
              </a:rPr>
              <a:t>Cauchy</a:t>
            </a:r>
            <a:r>
              <a:rPr lang="da-DK" sz="2200" dirty="0">
                <a:latin typeface="Cambria" panose="02040503050406030204" pitchFamily="18" charset="0"/>
                <a:ea typeface="Cambria" panose="02040503050406030204" pitchFamily="18" charset="0"/>
              </a:rPr>
              <a:t>-Schwarz’ ulighed, analysens hovedsætninger, nulreglen (</a:t>
            </a:r>
            <a:r>
              <a:rPr lang="da-DK" sz="2200" dirty="0">
                <a:solidFill>
                  <a:srgbClr val="0070C0"/>
                </a:solidFill>
                <a:latin typeface="Cambria" panose="02040503050406030204" pitchFamily="18" charset="0"/>
                <a:ea typeface="Cambria" panose="02040503050406030204" pitchFamily="18" charset="0"/>
              </a:rPr>
              <a:t>generalisationer</a:t>
            </a:r>
            <a:r>
              <a:rPr lang="da-DK" sz="2200" dirty="0">
                <a:latin typeface="Cambria" panose="02040503050406030204" pitchFamily="18" charset="0"/>
                <a:ea typeface="Cambria" panose="02040503050406030204" pitchFamily="18" charset="0"/>
              </a:rPr>
              <a:t>)</a:t>
            </a:r>
          </a:p>
          <a:p>
            <a:pPr lvl="1"/>
            <a:endParaRPr lang="da-DK" sz="2200" dirty="0">
              <a:latin typeface="Cambria" panose="02040503050406030204" pitchFamily="18" charset="0"/>
              <a:ea typeface="Cambria" panose="02040503050406030204" pitchFamily="18" charset="0"/>
            </a:endParaRPr>
          </a:p>
          <a:p>
            <a:pPr marL="0" indent="0">
              <a:buNone/>
            </a:pPr>
            <a:r>
              <a:rPr lang="da-DK" sz="2400" i="1" dirty="0">
                <a:solidFill>
                  <a:srgbClr val="0070C0"/>
                </a:solidFill>
                <a:latin typeface="Cambria" panose="02040503050406030204" pitchFamily="18" charset="0"/>
                <a:ea typeface="Cambria" panose="02040503050406030204" pitchFamily="18" charset="0"/>
              </a:rPr>
              <a:t>Hvad er omfanget og rækkevidden af givne matematiske begreber og termer? </a:t>
            </a:r>
          </a:p>
          <a:p>
            <a:pPr lvl="1"/>
            <a:r>
              <a:rPr lang="da-DK" sz="2200" dirty="0">
                <a:latin typeface="Cambria" panose="02040503050406030204" pitchFamily="18" charset="0"/>
                <a:ea typeface="Cambria" panose="02040503050406030204" pitchFamily="18" charset="0"/>
              </a:rPr>
              <a:t>FX: Tal, vinkel, areal, funktion, graf, sum, vektor, plan, ret linje, ligning, sandsynlighed</a:t>
            </a:r>
          </a:p>
        </p:txBody>
      </p:sp>
    </p:spTree>
    <p:extLst>
      <p:ext uri="{BB962C8B-B14F-4D97-AF65-F5344CB8AC3E}">
        <p14:creationId xmlns:p14="http://schemas.microsoft.com/office/powerpoint/2010/main" val="1620767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1AF2B43-FDEC-F97A-0F2A-22B75636BCC2}"/>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Baggrund</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9627C50D-8BC1-87A7-852C-974AA9ED852D}"/>
              </a:ext>
            </a:extLst>
          </p:cNvPr>
          <p:cNvSpPr>
            <a:spLocks noGrp="1"/>
          </p:cNvSpPr>
          <p:nvPr>
            <p:ph idx="1"/>
          </p:nvPr>
        </p:nvSpPr>
        <p:spPr/>
        <p:txBody>
          <a:bodyPr/>
          <a:lstStyle/>
          <a:p>
            <a:pPr marL="0" indent="0">
              <a:buNone/>
            </a:pPr>
            <a:r>
              <a:rPr lang="da-DK" b="1" dirty="0">
                <a:solidFill>
                  <a:srgbClr val="FF0000"/>
                </a:solidFill>
                <a:latin typeface="Cambria" panose="02040503050406030204" pitchFamily="18" charset="0"/>
                <a:ea typeface="Cambria" panose="02040503050406030204" pitchFamily="18" charset="0"/>
              </a:rPr>
              <a:t>Kendsgerning</a:t>
            </a:r>
            <a:r>
              <a:rPr lang="da-DK" dirty="0">
                <a:latin typeface="Cambria" panose="02040503050406030204" pitchFamily="18" charset="0"/>
                <a:ea typeface="Cambria" panose="02040503050406030204" pitchFamily="18" charset="0"/>
              </a:rPr>
              <a:t>: Der </a:t>
            </a:r>
            <a:r>
              <a:rPr lang="da-DK" b="1" dirty="0">
                <a:solidFill>
                  <a:srgbClr val="FF0000"/>
                </a:solidFill>
                <a:latin typeface="Cambria" panose="02040503050406030204" pitchFamily="18" charset="0"/>
                <a:ea typeface="Cambria" panose="02040503050406030204" pitchFamily="18" charset="0"/>
              </a:rPr>
              <a:t>findes</a:t>
            </a:r>
            <a:r>
              <a:rPr lang="da-DK" dirty="0">
                <a:latin typeface="Cambria" panose="02040503050406030204" pitchFamily="18" charset="0"/>
                <a:ea typeface="Cambria" panose="02040503050406030204" pitchFamily="18" charset="0"/>
              </a:rPr>
              <a:t> et gab mellem </a:t>
            </a:r>
            <a:r>
              <a:rPr lang="da-DK" b="1" dirty="0">
                <a:solidFill>
                  <a:srgbClr val="0070C0"/>
                </a:solidFill>
                <a:latin typeface="Cambria" panose="02040503050406030204" pitchFamily="18" charset="0"/>
                <a:ea typeface="Cambria" panose="02040503050406030204" pitchFamily="18" charset="0"/>
              </a:rPr>
              <a:t>gymnasial</a:t>
            </a:r>
            <a:r>
              <a:rPr lang="da-DK" dirty="0">
                <a:latin typeface="Cambria" panose="02040503050406030204" pitchFamily="18" charset="0"/>
                <a:ea typeface="Cambria" panose="02040503050406030204" pitchFamily="18" charset="0"/>
              </a:rPr>
              <a:t> og </a:t>
            </a:r>
            <a:r>
              <a:rPr lang="da-DK" b="1" dirty="0">
                <a:solidFill>
                  <a:srgbClr val="0070C0"/>
                </a:solidFill>
                <a:latin typeface="Cambria" panose="02040503050406030204" pitchFamily="18" charset="0"/>
                <a:ea typeface="Cambria" panose="02040503050406030204" pitchFamily="18" charset="0"/>
              </a:rPr>
              <a:t>universitær</a:t>
            </a:r>
            <a:r>
              <a:rPr lang="da-DK" dirty="0">
                <a:latin typeface="Cambria" panose="02040503050406030204" pitchFamily="18" charset="0"/>
                <a:ea typeface="Cambria" panose="02040503050406030204" pitchFamily="18" charset="0"/>
              </a:rPr>
              <a:t> matematikundervisning og –læring.</a:t>
            </a:r>
          </a:p>
          <a:p>
            <a:endParaRPr lang="da-DK" dirty="0">
              <a:latin typeface="Cambria" panose="02040503050406030204" pitchFamily="18" charset="0"/>
              <a:ea typeface="Cambria" panose="02040503050406030204" pitchFamily="18" charset="0"/>
            </a:endParaRPr>
          </a:p>
          <a:p>
            <a:r>
              <a:rPr lang="da-DK" dirty="0">
                <a:latin typeface="Cambria" panose="02040503050406030204" pitchFamily="18" charset="0"/>
                <a:ea typeface="Cambria" panose="02040503050406030204" pitchFamily="18" charset="0"/>
              </a:rPr>
              <a:t>Har </a:t>
            </a:r>
            <a:r>
              <a:rPr lang="da-DK" b="1" dirty="0">
                <a:solidFill>
                  <a:srgbClr val="FF0000"/>
                </a:solidFill>
                <a:latin typeface="Cambria" panose="02040503050406030204" pitchFamily="18" charset="0"/>
                <a:ea typeface="Cambria" panose="02040503050406030204" pitchFamily="18" charset="0"/>
              </a:rPr>
              <a:t>eksisteret</a:t>
            </a:r>
            <a:r>
              <a:rPr lang="da-DK" dirty="0">
                <a:latin typeface="Cambria" panose="02040503050406030204" pitchFamily="18" charset="0"/>
                <a:ea typeface="Cambria" panose="02040503050406030204" pitchFamily="18" charset="0"/>
              </a:rPr>
              <a:t> og været </a:t>
            </a:r>
            <a:r>
              <a:rPr lang="da-DK" b="1" dirty="0">
                <a:solidFill>
                  <a:srgbClr val="FF0000"/>
                </a:solidFill>
                <a:latin typeface="Cambria" panose="02040503050406030204" pitchFamily="18" charset="0"/>
                <a:ea typeface="Cambria" panose="02040503050406030204" pitchFamily="18" charset="0"/>
              </a:rPr>
              <a:t>(er)kendt</a:t>
            </a:r>
            <a:r>
              <a:rPr lang="da-DK" dirty="0">
                <a:latin typeface="Cambria" panose="02040503050406030204" pitchFamily="18" charset="0"/>
                <a:ea typeface="Cambria" panose="02040503050406030204" pitchFamily="18" charset="0"/>
              </a:rPr>
              <a:t> i ”systemet” i </a:t>
            </a:r>
            <a:r>
              <a:rPr lang="da-DK" b="1" dirty="0">
                <a:solidFill>
                  <a:srgbClr val="0070C0"/>
                </a:solidFill>
                <a:latin typeface="Cambria" panose="02040503050406030204" pitchFamily="18" charset="0"/>
                <a:ea typeface="Cambria" panose="02040503050406030204" pitchFamily="18" charset="0"/>
              </a:rPr>
              <a:t>årtier</a:t>
            </a:r>
            <a:r>
              <a:rPr lang="da-DK" dirty="0">
                <a:latin typeface="Cambria" panose="02040503050406030204" pitchFamily="18" charset="0"/>
                <a:ea typeface="Cambria" panose="02040503050406030204" pitchFamily="18" charset="0"/>
              </a:rPr>
              <a:t>.</a:t>
            </a:r>
          </a:p>
          <a:p>
            <a:endParaRPr lang="da-DK" dirty="0">
              <a:latin typeface="Cambria" panose="02040503050406030204" pitchFamily="18" charset="0"/>
              <a:ea typeface="Cambria" panose="02040503050406030204" pitchFamily="18" charset="0"/>
            </a:endParaRPr>
          </a:p>
          <a:p>
            <a:r>
              <a:rPr lang="da-DK" dirty="0">
                <a:latin typeface="Cambria" panose="02040503050406030204" pitchFamily="18" charset="0"/>
                <a:ea typeface="Cambria" panose="02040503050406030204" pitchFamily="18" charset="0"/>
              </a:rPr>
              <a:t>Mange studerende </a:t>
            </a:r>
            <a:r>
              <a:rPr lang="da-DK" b="1" dirty="0">
                <a:solidFill>
                  <a:srgbClr val="FF0000"/>
                </a:solidFill>
                <a:latin typeface="Cambria" panose="02040503050406030204" pitchFamily="18" charset="0"/>
                <a:ea typeface="Cambria" panose="02040503050406030204" pitchFamily="18" charset="0"/>
              </a:rPr>
              <a:t>overraskes</a:t>
            </a:r>
            <a:r>
              <a:rPr lang="da-DK" dirty="0">
                <a:latin typeface="Cambria" panose="02040503050406030204" pitchFamily="18" charset="0"/>
                <a:ea typeface="Cambria" panose="02040503050406030204" pitchFamily="18" charset="0"/>
              </a:rPr>
              <a:t> af, </a:t>
            </a:r>
            <a:r>
              <a:rPr lang="da-DK" b="1" dirty="0">
                <a:solidFill>
                  <a:srgbClr val="FF0000"/>
                </a:solidFill>
                <a:latin typeface="Cambria" panose="02040503050406030204" pitchFamily="18" charset="0"/>
                <a:ea typeface="Cambria" panose="02040503050406030204" pitchFamily="18" charset="0"/>
              </a:rPr>
              <a:t>frustreres</a:t>
            </a:r>
            <a:r>
              <a:rPr lang="da-DK" dirty="0">
                <a:latin typeface="Cambria" panose="02040503050406030204" pitchFamily="18" charset="0"/>
                <a:ea typeface="Cambria" panose="02040503050406030204" pitchFamily="18" charset="0"/>
              </a:rPr>
              <a:t> over og </a:t>
            </a:r>
            <a:r>
              <a:rPr lang="da-DK" b="1" dirty="0">
                <a:solidFill>
                  <a:srgbClr val="FF0000"/>
                </a:solidFill>
                <a:latin typeface="Cambria" panose="02040503050406030204" pitchFamily="18" charset="0"/>
                <a:ea typeface="Cambria" panose="02040503050406030204" pitchFamily="18" charset="0"/>
              </a:rPr>
              <a:t>snubler</a:t>
            </a:r>
            <a:r>
              <a:rPr lang="da-DK" dirty="0">
                <a:latin typeface="Cambria" panose="02040503050406030204" pitchFamily="18" charset="0"/>
                <a:ea typeface="Cambria" panose="02040503050406030204" pitchFamily="18" charset="0"/>
              </a:rPr>
              <a:t> i gabet.</a:t>
            </a:r>
          </a:p>
          <a:p>
            <a:endParaRPr lang="da-DK" dirty="0">
              <a:latin typeface="Cambria" panose="02040503050406030204" pitchFamily="18" charset="0"/>
              <a:ea typeface="Cambria" panose="02040503050406030204" pitchFamily="18" charset="0"/>
            </a:endParaRPr>
          </a:p>
          <a:p>
            <a:r>
              <a:rPr lang="da-DK" dirty="0">
                <a:latin typeface="Cambria" panose="02040503050406030204" pitchFamily="18" charset="0"/>
                <a:ea typeface="Cambria" panose="02040503050406030204" pitchFamily="18" charset="0"/>
              </a:rPr>
              <a:t>Gabet synes at være </a:t>
            </a:r>
            <a:r>
              <a:rPr lang="da-DK" b="1" dirty="0">
                <a:solidFill>
                  <a:srgbClr val="FF0000"/>
                </a:solidFill>
                <a:latin typeface="Cambria" panose="02040503050406030204" pitchFamily="18" charset="0"/>
                <a:ea typeface="Cambria" panose="02040503050406030204" pitchFamily="18" charset="0"/>
              </a:rPr>
              <a:t>voksende</a:t>
            </a:r>
            <a:r>
              <a:rPr lang="da-DK" dirty="0">
                <a:latin typeface="Cambria" panose="02040503050406030204" pitchFamily="18" charset="0"/>
                <a:ea typeface="Cambria" panose="02040503050406030204" pitchFamily="18" charset="0"/>
              </a:rPr>
              <a:t>, også på </a:t>
            </a:r>
            <a:r>
              <a:rPr lang="da-DK" b="1" dirty="0">
                <a:solidFill>
                  <a:srgbClr val="0070C0"/>
                </a:solidFill>
                <a:latin typeface="Cambria" panose="02040503050406030204" pitchFamily="18" charset="0"/>
                <a:ea typeface="Cambria" panose="02040503050406030204" pitchFamily="18" charset="0"/>
              </a:rPr>
              <a:t>A-niveau</a:t>
            </a: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0872589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A57BB77F-6EC2-ABD6-28B3-6F56F63A8E1C}"/>
              </a:ext>
            </a:extLst>
          </p:cNvPr>
          <p:cNvSpPr>
            <a:spLocks noGrp="1"/>
          </p:cNvSpPr>
          <p:nvPr>
            <p:ph idx="1"/>
          </p:nvPr>
        </p:nvSpPr>
        <p:spPr>
          <a:xfrm>
            <a:off x="566928" y="237744"/>
            <a:ext cx="11173968" cy="6254496"/>
          </a:xfrm>
        </p:spPr>
        <p:txBody>
          <a:bodyPr>
            <a:normAutofit/>
          </a:bodyPr>
          <a:lstStyle/>
          <a:p>
            <a:pPr marL="0" indent="0">
              <a:buNone/>
            </a:pPr>
            <a:r>
              <a:rPr lang="da-DK" sz="2600" b="1" dirty="0">
                <a:solidFill>
                  <a:srgbClr val="0070C0"/>
                </a:solidFill>
                <a:latin typeface="Cambria" panose="02040503050406030204" pitchFamily="18" charset="0"/>
                <a:ea typeface="Cambria" panose="02040503050406030204" pitchFamily="18" charset="0"/>
              </a:rPr>
              <a:t>Problembehandlingskompetence:</a:t>
            </a:r>
          </a:p>
          <a:p>
            <a:r>
              <a:rPr lang="da-DK" sz="2400" dirty="0">
                <a:latin typeface="Cambria" panose="02040503050406030204" pitchFamily="18" charset="0"/>
                <a:ea typeface="Cambria" panose="02040503050406030204" pitchFamily="18" charset="0"/>
              </a:rPr>
              <a:t>At </a:t>
            </a:r>
            <a:r>
              <a:rPr lang="da-DK" sz="2400" b="1" dirty="0">
                <a:solidFill>
                  <a:srgbClr val="0070C0"/>
                </a:solidFill>
                <a:latin typeface="Cambria" panose="02040503050406030204" pitchFamily="18" charset="0"/>
                <a:ea typeface="Cambria" panose="02040503050406030204" pitchFamily="18" charset="0"/>
              </a:rPr>
              <a:t>stille</a:t>
            </a:r>
            <a:r>
              <a:rPr lang="da-DK" sz="2400" dirty="0">
                <a:latin typeface="Cambria" panose="02040503050406030204" pitchFamily="18" charset="0"/>
                <a:ea typeface="Cambria" panose="02040503050406030204" pitchFamily="18" charset="0"/>
              </a:rPr>
              <a:t> (dvs. identificere, afgrænse, specificere og formulere) og </a:t>
            </a:r>
            <a:r>
              <a:rPr lang="da-DK" sz="2400" b="1" dirty="0">
                <a:solidFill>
                  <a:srgbClr val="0070C0"/>
                </a:solidFill>
                <a:latin typeface="Cambria" panose="02040503050406030204" pitchFamily="18" charset="0"/>
                <a:ea typeface="Cambria" panose="02040503050406030204" pitchFamily="18" charset="0"/>
              </a:rPr>
              <a:t>løse</a:t>
            </a:r>
            <a:r>
              <a:rPr lang="da-DK" sz="2400" dirty="0">
                <a:latin typeface="Cambria" panose="02040503050406030204" pitchFamily="18" charset="0"/>
                <a:ea typeface="Cambria" panose="02040503050406030204" pitchFamily="18" charset="0"/>
              </a:rPr>
              <a:t> forskellige typer af </a:t>
            </a:r>
            <a:r>
              <a:rPr lang="da-DK" sz="2400" dirty="0">
                <a:solidFill>
                  <a:srgbClr val="0070C0"/>
                </a:solidFill>
                <a:latin typeface="Cambria" panose="02040503050406030204" pitchFamily="18" charset="0"/>
                <a:ea typeface="Cambria" panose="02040503050406030204" pitchFamily="18" charset="0"/>
              </a:rPr>
              <a:t>matematiske problemer</a:t>
            </a:r>
            <a:r>
              <a:rPr lang="da-DK" sz="2400" dirty="0">
                <a:latin typeface="Cambria" panose="02040503050406030204" pitchFamily="18" charset="0"/>
                <a:ea typeface="Cambria" panose="02040503050406030204" pitchFamily="18" charset="0"/>
              </a:rPr>
              <a:t> inden for eller på tværs af forskellige matematiske områder</a:t>
            </a:r>
          </a:p>
          <a:p>
            <a:r>
              <a:rPr lang="da-DK" sz="2400" dirty="0">
                <a:latin typeface="Cambria" panose="02040503050406030204" pitchFamily="18" charset="0"/>
                <a:ea typeface="Cambria" panose="02040503050406030204" pitchFamily="18" charset="0"/>
              </a:rPr>
              <a:t>At udsætte andres og egne løsningsforslag for </a:t>
            </a:r>
            <a:r>
              <a:rPr lang="da-DK" sz="2400" dirty="0">
                <a:solidFill>
                  <a:srgbClr val="0070C0"/>
                </a:solidFill>
                <a:latin typeface="Cambria" panose="02040503050406030204" pitchFamily="18" charset="0"/>
                <a:ea typeface="Cambria" panose="02040503050406030204" pitchFamily="18" charset="0"/>
              </a:rPr>
              <a:t>kritisk analyse</a:t>
            </a:r>
          </a:p>
          <a:p>
            <a:r>
              <a:rPr lang="da-DK" sz="2400" dirty="0">
                <a:latin typeface="Cambria" panose="02040503050406030204" pitchFamily="18" charset="0"/>
                <a:ea typeface="Cambria" panose="02040503050406030204" pitchFamily="18" charset="0"/>
              </a:rPr>
              <a:t>En nøglekomponent heri er at udtænke og implementere </a:t>
            </a:r>
            <a:r>
              <a:rPr lang="da-DK" sz="2400" dirty="0">
                <a:solidFill>
                  <a:srgbClr val="0070C0"/>
                </a:solidFill>
                <a:latin typeface="Cambria" panose="02040503050406030204" pitchFamily="18" charset="0"/>
                <a:ea typeface="Cambria" panose="02040503050406030204" pitchFamily="18" charset="0"/>
              </a:rPr>
              <a:t>løsningsstrategier</a:t>
            </a:r>
            <a:r>
              <a:rPr lang="da-DK" sz="2400" dirty="0">
                <a:latin typeface="Cambria" panose="02040503050406030204" pitchFamily="18" charset="0"/>
                <a:ea typeface="Cambria" panose="02040503050406030204" pitchFamily="18" charset="0"/>
              </a:rPr>
              <a:t>.</a:t>
            </a:r>
          </a:p>
          <a:p>
            <a:endParaRPr lang="da-DK" sz="2400" dirty="0">
              <a:latin typeface="Cambria" panose="02040503050406030204" pitchFamily="18" charset="0"/>
              <a:ea typeface="Cambria" panose="02040503050406030204" pitchFamily="18" charset="0"/>
            </a:endParaRPr>
          </a:p>
          <a:p>
            <a:pPr lvl="1"/>
            <a:r>
              <a:rPr lang="da-DK" sz="2200" dirty="0">
                <a:latin typeface="Cambria" panose="02040503050406030204" pitchFamily="18" charset="0"/>
                <a:ea typeface="Cambria" panose="02040503050406030204" pitchFamily="18" charset="0"/>
              </a:rPr>
              <a:t>FX: Gælder det nogensinde, at (</a:t>
            </a:r>
            <a:r>
              <a:rPr lang="da-DK" sz="2200" dirty="0" err="1">
                <a:latin typeface="Cambria" panose="02040503050406030204" pitchFamily="18" charset="0"/>
                <a:ea typeface="Cambria" panose="02040503050406030204" pitchFamily="18" charset="0"/>
              </a:rPr>
              <a:t>a+b</a:t>
            </a:r>
            <a:r>
              <a:rPr lang="da-DK" sz="2200" dirty="0">
                <a:latin typeface="Cambria" panose="02040503050406030204" pitchFamily="18" charset="0"/>
                <a:ea typeface="Cambria" panose="02040503050406030204" pitchFamily="18" charset="0"/>
              </a:rPr>
              <a:t>)</a:t>
            </a:r>
            <a:r>
              <a:rPr lang="da-DK" sz="2200" baseline="30000" dirty="0">
                <a:latin typeface="Cambria" panose="02040503050406030204" pitchFamily="18" charset="0"/>
                <a:ea typeface="Cambria" panose="02040503050406030204" pitchFamily="18" charset="0"/>
              </a:rPr>
              <a:t>2</a:t>
            </a:r>
            <a:r>
              <a:rPr lang="da-DK" sz="2200" dirty="0">
                <a:latin typeface="Cambria" panose="02040503050406030204" pitchFamily="18" charset="0"/>
                <a:ea typeface="Cambria" panose="02040503050406030204" pitchFamily="18" charset="0"/>
              </a:rPr>
              <a:t> = a</a:t>
            </a:r>
            <a:r>
              <a:rPr lang="da-DK" sz="2200" baseline="30000" dirty="0">
                <a:latin typeface="Cambria" panose="02040503050406030204" pitchFamily="18" charset="0"/>
                <a:ea typeface="Cambria" panose="02040503050406030204" pitchFamily="18" charset="0"/>
              </a:rPr>
              <a:t>2 </a:t>
            </a:r>
            <a:r>
              <a:rPr lang="da-DK" sz="2200" dirty="0">
                <a:latin typeface="Cambria" panose="02040503050406030204" pitchFamily="18" charset="0"/>
                <a:ea typeface="Cambria" panose="02040503050406030204" pitchFamily="18" charset="0"/>
              </a:rPr>
              <a:t>+ b</a:t>
            </a:r>
            <a:r>
              <a:rPr lang="da-DK" sz="2200" baseline="30000" dirty="0">
                <a:latin typeface="Cambria" panose="02040503050406030204" pitchFamily="18" charset="0"/>
                <a:ea typeface="Cambria" panose="02040503050406030204" pitchFamily="18" charset="0"/>
              </a:rPr>
              <a:t>2</a:t>
            </a:r>
            <a:r>
              <a:rPr lang="da-DK" sz="2200" dirty="0">
                <a:latin typeface="Cambria" panose="02040503050406030204" pitchFamily="18" charset="0"/>
                <a:ea typeface="Cambria" panose="02040503050406030204" pitchFamily="18" charset="0"/>
              </a:rPr>
              <a:t> for reelle a og b?</a:t>
            </a:r>
            <a:r>
              <a:rPr lang="da-DK" sz="2200" baseline="30000" dirty="0">
                <a:latin typeface="Cambria" panose="02040503050406030204" pitchFamily="18" charset="0"/>
                <a:ea typeface="Cambria" panose="02040503050406030204" pitchFamily="18" charset="0"/>
              </a:rPr>
              <a:t> </a:t>
            </a:r>
            <a:endParaRPr lang="da-DK" sz="2200" dirty="0">
              <a:latin typeface="Cambria" panose="02040503050406030204" pitchFamily="18" charset="0"/>
              <a:ea typeface="Cambria" panose="02040503050406030204" pitchFamily="18" charset="0"/>
            </a:endParaRPr>
          </a:p>
          <a:p>
            <a:pPr lvl="1"/>
            <a:r>
              <a:rPr lang="da-DK" sz="2200" dirty="0">
                <a:latin typeface="Cambria" panose="02040503050406030204" pitchFamily="18" charset="0"/>
                <a:ea typeface="Cambria" panose="02040503050406030204" pitchFamily="18" charset="0"/>
              </a:rPr>
              <a:t>FX: Findes der mon par af differentiable funktioner f, g: I → R, som opfylder (</a:t>
            </a:r>
            <a:r>
              <a:rPr lang="da-DK" sz="2200" dirty="0" err="1">
                <a:latin typeface="Cambria" panose="02040503050406030204" pitchFamily="18" charset="0"/>
                <a:ea typeface="Cambria" panose="02040503050406030204" pitchFamily="18" charset="0"/>
              </a:rPr>
              <a:t>fg</a:t>
            </a:r>
            <a:r>
              <a:rPr lang="da-DK" sz="2200" dirty="0">
                <a:latin typeface="Cambria" panose="02040503050406030204" pitchFamily="18" charset="0"/>
                <a:ea typeface="Cambria" panose="02040503050406030204" pitchFamily="18" charset="0"/>
              </a:rPr>
              <a:t>)’ = </a:t>
            </a:r>
            <a:r>
              <a:rPr lang="da-DK" sz="2200" dirty="0" err="1">
                <a:latin typeface="Cambria" panose="02040503050406030204" pitchFamily="18" charset="0"/>
                <a:ea typeface="Cambria" panose="02040503050406030204" pitchFamily="18" charset="0"/>
              </a:rPr>
              <a:t>f’g</a:t>
            </a:r>
            <a:r>
              <a:rPr lang="da-DK" sz="2200" dirty="0">
                <a:latin typeface="Cambria" panose="02040503050406030204" pitchFamily="18" charset="0"/>
                <a:ea typeface="Cambria" panose="02040503050406030204" pitchFamily="18" charset="0"/>
              </a:rPr>
              <a:t>’? Hvis ja, hvor mange? Kan vi bestemme alle sådanne par?</a:t>
            </a:r>
          </a:p>
          <a:p>
            <a:pPr lvl="1"/>
            <a:r>
              <a:rPr lang="da-DK" sz="2200" dirty="0">
                <a:latin typeface="Cambria" panose="02040503050406030204" pitchFamily="18" charset="0"/>
                <a:ea typeface="Cambria" panose="02040503050406030204" pitchFamily="18" charset="0"/>
              </a:rPr>
              <a:t>FX: Hvis et polynomium P opfylder P(x) → - ∞ for x → - ∞, er dets grad så ulige? </a:t>
            </a:r>
          </a:p>
          <a:p>
            <a:pPr lvl="1"/>
            <a:r>
              <a:rPr lang="da-DK" sz="2200" dirty="0">
                <a:latin typeface="Cambria" panose="02040503050406030204" pitchFamily="18" charset="0"/>
                <a:ea typeface="Cambria" panose="02040503050406030204" pitchFamily="18" charset="0"/>
              </a:rPr>
              <a:t>FX: En konveks n-kant har en vinkelsum på (n-2)180</a:t>
            </a:r>
            <a:r>
              <a:rPr lang="da-DK" sz="2200" baseline="30000" dirty="0">
                <a:latin typeface="Cambria" panose="02040503050406030204" pitchFamily="18" charset="0"/>
                <a:ea typeface="Cambria" panose="02040503050406030204" pitchFamily="18" charset="0"/>
              </a:rPr>
              <a:t>0</a:t>
            </a:r>
            <a:r>
              <a:rPr lang="da-DK" sz="2200" dirty="0">
                <a:latin typeface="Cambria" panose="02040503050406030204" pitchFamily="18" charset="0"/>
                <a:ea typeface="Cambria" panose="02040503050406030204" pitchFamily="18" charset="0"/>
              </a:rPr>
              <a:t>. Gælder det også, hvis n-kanten ikke er konveks?</a:t>
            </a:r>
          </a:p>
          <a:p>
            <a:pPr lvl="1"/>
            <a:r>
              <a:rPr lang="da-DK" sz="2200" dirty="0">
                <a:latin typeface="Cambria" panose="02040503050406030204" pitchFamily="18" charset="0"/>
                <a:ea typeface="Cambria" panose="02040503050406030204" pitchFamily="18" charset="0"/>
              </a:rPr>
              <a:t>FX: Pythagoras’ sætning udsiger, at for en retvinklet trekant er kateternes kvadratsum lig med hypotenusens kvadrat. Gælder det, at en trekant, hvor to siders kvadratsum er lig den tredje sides kvadrat, må være retvinklet?</a:t>
            </a:r>
          </a:p>
          <a:p>
            <a:endParaRPr lang="da-DK" sz="2200"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8780998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CD441DBE-1115-1161-1BF5-443E80128E0E}"/>
              </a:ext>
            </a:extLst>
          </p:cNvPr>
          <p:cNvSpPr>
            <a:spLocks noGrp="1"/>
          </p:cNvSpPr>
          <p:nvPr>
            <p:ph idx="1"/>
          </p:nvPr>
        </p:nvSpPr>
        <p:spPr>
          <a:xfrm>
            <a:off x="722376" y="301752"/>
            <a:ext cx="10917936" cy="6144768"/>
          </a:xfrm>
        </p:spPr>
        <p:txBody>
          <a:bodyPr>
            <a:normAutofit/>
          </a:bodyPr>
          <a:lstStyle/>
          <a:p>
            <a:pPr marL="0" indent="0">
              <a:buNone/>
            </a:pPr>
            <a:endParaRPr lang="da-DK" sz="2400" b="1" dirty="0">
              <a:solidFill>
                <a:srgbClr val="0070C0"/>
              </a:solidFill>
              <a:latin typeface="Cambria" panose="02040503050406030204" pitchFamily="18" charset="0"/>
              <a:ea typeface="Cambria" panose="02040503050406030204" pitchFamily="18" charset="0"/>
            </a:endParaRPr>
          </a:p>
          <a:p>
            <a:pPr marL="0" indent="0">
              <a:buNone/>
            </a:pPr>
            <a:r>
              <a:rPr lang="da-DK" sz="2400" b="1" dirty="0">
                <a:solidFill>
                  <a:srgbClr val="0070C0"/>
                </a:solidFill>
                <a:latin typeface="Cambria" panose="02040503050406030204" pitchFamily="18" charset="0"/>
                <a:ea typeface="Cambria" panose="02040503050406030204" pitchFamily="18" charset="0"/>
              </a:rPr>
              <a:t>Modelleringskompetence:</a:t>
            </a:r>
          </a:p>
          <a:p>
            <a:r>
              <a:rPr lang="da-DK" sz="2400" dirty="0">
                <a:latin typeface="Cambria" panose="02040503050406030204" pitchFamily="18" charset="0"/>
                <a:ea typeface="Cambria" panose="02040503050406030204" pitchFamily="18" charset="0"/>
              </a:rPr>
              <a:t>At kunne </a:t>
            </a:r>
            <a:r>
              <a:rPr lang="da-DK" sz="2400" dirty="0">
                <a:solidFill>
                  <a:srgbClr val="0070C0"/>
                </a:solidFill>
                <a:latin typeface="Cambria" panose="02040503050406030204" pitchFamily="18" charset="0"/>
                <a:ea typeface="Cambria" panose="02040503050406030204" pitchFamily="18" charset="0"/>
              </a:rPr>
              <a:t>konstruere matematiske modeller</a:t>
            </a:r>
            <a:r>
              <a:rPr lang="da-DK" sz="2400" dirty="0">
                <a:latin typeface="Cambria" panose="02040503050406030204" pitchFamily="18" charset="0"/>
                <a:ea typeface="Cambria" panose="02040503050406030204" pitchFamily="18" charset="0"/>
              </a:rPr>
              <a:t> af ekstra-matematiske situationer – deskriptive eller præskriptive.</a:t>
            </a:r>
          </a:p>
          <a:p>
            <a:r>
              <a:rPr lang="da-DK" sz="2400" dirty="0">
                <a:latin typeface="Cambria" panose="02040503050406030204" pitchFamily="18" charset="0"/>
                <a:ea typeface="Cambria" panose="02040503050406030204" pitchFamily="18" charset="0"/>
              </a:rPr>
              <a:t>At kunne </a:t>
            </a:r>
            <a:r>
              <a:rPr lang="da-DK" sz="2400" dirty="0">
                <a:solidFill>
                  <a:srgbClr val="0070C0"/>
                </a:solidFill>
                <a:latin typeface="Cambria" panose="02040503050406030204" pitchFamily="18" charset="0"/>
                <a:ea typeface="Cambria" panose="02040503050406030204" pitchFamily="18" charset="0"/>
              </a:rPr>
              <a:t>analysere og evaluere</a:t>
            </a:r>
            <a:r>
              <a:rPr lang="da-DK" sz="2400" dirty="0">
                <a:latin typeface="Cambria" panose="02040503050406030204" pitchFamily="18" charset="0"/>
                <a:ea typeface="Cambria" panose="02040503050406030204" pitchFamily="18" charset="0"/>
              </a:rPr>
              <a:t> foreliggende eller foreslåede matematiske modeller, egne eller andres, under iagttagelse af modellens formål, forudsætninger, ønskede egenskaber, samt tilgængelige data og fakta.</a:t>
            </a:r>
          </a:p>
          <a:p>
            <a:endParaRPr lang="da-DK" sz="2400" dirty="0">
              <a:latin typeface="Cambria" panose="02040503050406030204" pitchFamily="18" charset="0"/>
              <a:ea typeface="Cambria" panose="02040503050406030204" pitchFamily="18" charset="0"/>
            </a:endParaRPr>
          </a:p>
          <a:p>
            <a:pPr lvl="1"/>
            <a:r>
              <a:rPr lang="da-DK" sz="2200" dirty="0">
                <a:latin typeface="Cambria" panose="02040503050406030204" pitchFamily="18" charset="0"/>
                <a:ea typeface="Cambria" panose="02040503050406030204" pitchFamily="18" charset="0"/>
              </a:rPr>
              <a:t>FX: Hvad koster det at køre taxa fra A til B i København?</a:t>
            </a:r>
          </a:p>
          <a:p>
            <a:pPr lvl="1"/>
            <a:r>
              <a:rPr lang="da-DK" sz="2200" dirty="0">
                <a:latin typeface="Cambria" panose="02040503050406030204" pitchFamily="18" charset="0"/>
                <a:ea typeface="Cambria" panose="02040503050406030204" pitchFamily="18" charset="0"/>
              </a:rPr>
              <a:t>FX: Vurdér konsekvenserne af at ændre divisorer i opgørelsen af kredsmandater ved folketingsvalg!</a:t>
            </a:r>
          </a:p>
          <a:p>
            <a:pPr lvl="1"/>
            <a:r>
              <a:rPr lang="da-DK" sz="2200" dirty="0">
                <a:latin typeface="Cambria" panose="02040503050406030204" pitchFamily="18" charset="0"/>
                <a:ea typeface="Cambria" panose="02040503050406030204" pitchFamily="18" charset="0"/>
              </a:rPr>
              <a:t>FX: Hvor højt skal man fylde et konisk glas, for at det bliver halvt fuldt? Hvordan afhænger svaret af glassets åbningsvinkel?</a:t>
            </a:r>
          </a:p>
          <a:p>
            <a:pPr lvl="1"/>
            <a:r>
              <a:rPr lang="da-DK" sz="2200" dirty="0">
                <a:latin typeface="Cambria" panose="02040503050406030204" pitchFamily="18" charset="0"/>
                <a:ea typeface="Cambria" panose="02040503050406030204" pitchFamily="18" charset="0"/>
              </a:rPr>
              <a:t>FX: Hvad er dimensionerne af samtlige A-format papirark?</a:t>
            </a:r>
          </a:p>
          <a:p>
            <a:pPr lvl="1"/>
            <a:r>
              <a:rPr lang="da-DK" sz="2200" dirty="0">
                <a:latin typeface="Cambria" panose="02040503050406030204" pitchFamily="18" charset="0"/>
                <a:ea typeface="Cambria" panose="02040503050406030204" pitchFamily="18" charset="0"/>
              </a:rPr>
              <a:t>FX: Er BMI et fornuftigt mål for kropsvægtsbedømmelse?</a:t>
            </a:r>
          </a:p>
          <a:p>
            <a:pPr lvl="1"/>
            <a:r>
              <a:rPr lang="da-DK" sz="2200" dirty="0">
                <a:latin typeface="Cambria" panose="02040503050406030204" pitchFamily="18" charset="0"/>
                <a:ea typeface="Cambria" panose="02040503050406030204" pitchFamily="18" charset="0"/>
              </a:rPr>
              <a:t>FX: Foreslå et alternativ til 7-trinskarakterskalaen!</a:t>
            </a:r>
          </a:p>
          <a:p>
            <a:pPr lvl="1"/>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0195663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63B5DF6A-6F86-8CF0-E130-CA3A9ADE75EE}"/>
              </a:ext>
            </a:extLst>
          </p:cNvPr>
          <p:cNvSpPr>
            <a:spLocks noGrp="1"/>
          </p:cNvSpPr>
          <p:nvPr>
            <p:ph idx="1"/>
          </p:nvPr>
        </p:nvSpPr>
        <p:spPr>
          <a:xfrm>
            <a:off x="557784" y="301752"/>
            <a:ext cx="11192256" cy="6236208"/>
          </a:xfrm>
        </p:spPr>
        <p:txBody>
          <a:bodyPr>
            <a:normAutofit lnSpcReduction="10000"/>
          </a:bodyPr>
          <a:lstStyle/>
          <a:p>
            <a:pPr marL="0" indent="0">
              <a:buNone/>
            </a:pPr>
            <a:r>
              <a:rPr lang="da-DK" sz="2400" b="1" dirty="0">
                <a:solidFill>
                  <a:srgbClr val="0070C0"/>
                </a:solidFill>
                <a:latin typeface="Cambria" panose="02040503050406030204" pitchFamily="18" charset="0"/>
                <a:ea typeface="Cambria" panose="02040503050406030204" pitchFamily="18" charset="0"/>
              </a:rPr>
              <a:t>Ræsonnementskompetence:</a:t>
            </a:r>
          </a:p>
          <a:p>
            <a:r>
              <a:rPr lang="da-DK" sz="2400" dirty="0">
                <a:latin typeface="Cambria" panose="02040503050406030204" pitchFamily="18" charset="0"/>
                <a:ea typeface="Cambria" panose="02040503050406030204" pitchFamily="18" charset="0"/>
              </a:rPr>
              <a:t>At </a:t>
            </a:r>
            <a:r>
              <a:rPr lang="da-DK" sz="2400" dirty="0">
                <a:solidFill>
                  <a:srgbClr val="0070C0"/>
                </a:solidFill>
                <a:latin typeface="Cambria" panose="02040503050406030204" pitchFamily="18" charset="0"/>
                <a:ea typeface="Cambria" panose="02040503050406030204" pitchFamily="18" charset="0"/>
              </a:rPr>
              <a:t>producere</a:t>
            </a:r>
            <a:r>
              <a:rPr lang="da-DK" sz="2400" dirty="0">
                <a:latin typeface="Cambria" panose="02040503050406030204" pitchFamily="18" charset="0"/>
                <a:ea typeface="Cambria" panose="02040503050406030204" pitchFamily="18" charset="0"/>
              </a:rPr>
              <a:t>, </a:t>
            </a:r>
            <a:r>
              <a:rPr lang="da-DK" sz="2400" dirty="0">
                <a:solidFill>
                  <a:srgbClr val="0070C0"/>
                </a:solidFill>
                <a:latin typeface="Cambria" panose="02040503050406030204" pitchFamily="18" charset="0"/>
                <a:ea typeface="Cambria" panose="02040503050406030204" pitchFamily="18" charset="0"/>
              </a:rPr>
              <a:t>analysere</a:t>
            </a:r>
            <a:r>
              <a:rPr lang="da-DK" sz="2400" dirty="0">
                <a:latin typeface="Cambria" panose="02040503050406030204" pitchFamily="18" charset="0"/>
                <a:ea typeface="Cambria" panose="02040503050406030204" pitchFamily="18" charset="0"/>
              </a:rPr>
              <a:t> og </a:t>
            </a:r>
            <a:r>
              <a:rPr lang="da-DK" sz="2400" dirty="0">
                <a:solidFill>
                  <a:srgbClr val="0070C0"/>
                </a:solidFill>
                <a:latin typeface="Cambria" panose="02040503050406030204" pitchFamily="18" charset="0"/>
                <a:ea typeface="Cambria" panose="02040503050406030204" pitchFamily="18" charset="0"/>
              </a:rPr>
              <a:t>vurdere</a:t>
            </a:r>
            <a:r>
              <a:rPr lang="da-DK" sz="2400" dirty="0">
                <a:latin typeface="Cambria" panose="02040503050406030204" pitchFamily="18" charset="0"/>
                <a:ea typeface="Cambria" panose="02040503050406030204" pitchFamily="18" charset="0"/>
              </a:rPr>
              <a:t> ræsonnementer (dvs. kæder af udsagn forbundet af slutninger) fremført som begrundelse for matematiske påstande</a:t>
            </a:r>
          </a:p>
          <a:p>
            <a:r>
              <a:rPr lang="da-DK" sz="2400" dirty="0">
                <a:latin typeface="Cambria" panose="02040503050406030204" pitchFamily="18" charset="0"/>
                <a:ea typeface="Cambria" panose="02040503050406030204" pitchFamily="18" charset="0"/>
              </a:rPr>
              <a:t>Ræsonnementer rækker fra fremlæggelse af </a:t>
            </a:r>
            <a:r>
              <a:rPr lang="da-DK" sz="2400" dirty="0">
                <a:solidFill>
                  <a:srgbClr val="0070C0"/>
                </a:solidFill>
                <a:latin typeface="Cambria" panose="02040503050406030204" pitchFamily="18" charset="0"/>
                <a:ea typeface="Cambria" panose="02040503050406030204" pitchFamily="18" charset="0"/>
              </a:rPr>
              <a:t>eksempler</a:t>
            </a:r>
            <a:r>
              <a:rPr lang="da-DK" sz="2400" dirty="0">
                <a:latin typeface="Cambria" panose="02040503050406030204" pitchFamily="18" charset="0"/>
                <a:ea typeface="Cambria" panose="02040503050406030204" pitchFamily="18" charset="0"/>
              </a:rPr>
              <a:t> (herunder modeksempler) over </a:t>
            </a:r>
            <a:r>
              <a:rPr lang="da-DK" sz="2400" dirty="0">
                <a:solidFill>
                  <a:srgbClr val="0070C0"/>
                </a:solidFill>
                <a:latin typeface="Cambria" panose="02040503050406030204" pitchFamily="18" charset="0"/>
                <a:ea typeface="Cambria" panose="02040503050406030204" pitchFamily="18" charset="0"/>
              </a:rPr>
              <a:t>heuristik</a:t>
            </a:r>
            <a:r>
              <a:rPr lang="da-DK" sz="2400" dirty="0">
                <a:latin typeface="Cambria" panose="02040503050406030204" pitchFamily="18" charset="0"/>
                <a:ea typeface="Cambria" panose="02040503050406030204" pitchFamily="18" charset="0"/>
              </a:rPr>
              <a:t> og </a:t>
            </a:r>
            <a:r>
              <a:rPr lang="da-DK" sz="2400" dirty="0">
                <a:solidFill>
                  <a:srgbClr val="0070C0"/>
                </a:solidFill>
                <a:latin typeface="Cambria" panose="02040503050406030204" pitchFamily="18" charset="0"/>
                <a:ea typeface="Cambria" panose="02040503050406030204" pitchFamily="18" charset="0"/>
              </a:rPr>
              <a:t>lokal deduktion</a:t>
            </a:r>
            <a:r>
              <a:rPr lang="da-DK" sz="2400" dirty="0">
                <a:latin typeface="Cambria" panose="02040503050406030204" pitchFamily="18" charset="0"/>
                <a:ea typeface="Cambria" panose="02040503050406030204" pitchFamily="18" charset="0"/>
              </a:rPr>
              <a:t> til </a:t>
            </a:r>
            <a:r>
              <a:rPr lang="da-DK" sz="2400" dirty="0">
                <a:solidFill>
                  <a:srgbClr val="0070C0"/>
                </a:solidFill>
                <a:latin typeface="Cambria" panose="02040503050406030204" pitchFamily="18" charset="0"/>
                <a:ea typeface="Cambria" panose="02040503050406030204" pitchFamily="18" charset="0"/>
              </a:rPr>
              <a:t>stringent bevisførelse på et aksiomatisk grundlag</a:t>
            </a:r>
            <a:r>
              <a:rPr lang="da-DK" sz="2400" dirty="0">
                <a:latin typeface="Cambria" panose="02040503050406030204" pitchFamily="18" charset="0"/>
                <a:ea typeface="Cambria" panose="02040503050406030204" pitchFamily="18" charset="0"/>
              </a:rPr>
              <a:t>.</a:t>
            </a:r>
          </a:p>
          <a:p>
            <a:endParaRPr lang="da-DK" sz="2400" dirty="0">
              <a:latin typeface="Cambria" panose="02040503050406030204" pitchFamily="18" charset="0"/>
              <a:ea typeface="Cambria" panose="02040503050406030204" pitchFamily="18" charset="0"/>
            </a:endParaRPr>
          </a:p>
          <a:p>
            <a:pPr lvl="1"/>
            <a:r>
              <a:rPr lang="da-DK" dirty="0">
                <a:latin typeface="Cambria" panose="02040503050406030204" pitchFamily="18" charset="0"/>
                <a:ea typeface="Cambria" panose="02040503050406030204" pitchFamily="18" charset="0"/>
              </a:rPr>
              <a:t>FX: </a:t>
            </a:r>
            <a:r>
              <a:rPr lang="da-DK" sz="2200" dirty="0">
                <a:latin typeface="Cambria" panose="02040503050406030204" pitchFamily="18" charset="0"/>
                <a:ea typeface="Cambria" panose="02040503050406030204" pitchFamily="18" charset="0"/>
              </a:rPr>
              <a:t>Bevis eller modbevis, at hvis koefficienten til </a:t>
            </a:r>
            <a:r>
              <a:rPr lang="da-DK" sz="2200" dirty="0" err="1">
                <a:latin typeface="Cambria" panose="02040503050406030204" pitchFamily="18" charset="0"/>
                <a:ea typeface="Cambria" panose="02040503050406030204" pitchFamily="18" charset="0"/>
              </a:rPr>
              <a:t>højestegradsleddet</a:t>
            </a:r>
            <a:r>
              <a:rPr lang="da-DK" sz="2200" dirty="0">
                <a:latin typeface="Cambria" panose="02040503050406030204" pitchFamily="18" charset="0"/>
                <a:ea typeface="Cambria" panose="02040503050406030204" pitchFamily="18" charset="0"/>
              </a:rPr>
              <a:t> i polynomiet P er 1, og hvis P(x) → - ∞ for x → - ∞, er polynomiets grad ulige</a:t>
            </a:r>
          </a:p>
          <a:p>
            <a:pPr lvl="1"/>
            <a:r>
              <a:rPr lang="da-DK" sz="2200" dirty="0">
                <a:latin typeface="Cambria" panose="02040503050406030204" pitchFamily="18" charset="0"/>
                <a:ea typeface="Cambria" panose="02040503050406030204" pitchFamily="18" charset="0"/>
              </a:rPr>
              <a:t>FX: Giv en sammenlignende analyse og vurdering af følgende tre beviser for, at 0,999… = 1</a:t>
            </a:r>
          </a:p>
          <a:p>
            <a:pPr lvl="1"/>
            <a:r>
              <a:rPr lang="da-DK" sz="2200" dirty="0">
                <a:latin typeface="Cambria" panose="02040503050406030204" pitchFamily="18" charset="0"/>
                <a:ea typeface="Cambria" panose="02040503050406030204" pitchFamily="18" charset="0"/>
              </a:rPr>
              <a:t>FX: Vis, at n</a:t>
            </a:r>
            <a:r>
              <a:rPr lang="da-DK" sz="2200" baseline="30000" dirty="0">
                <a:latin typeface="Cambria" panose="02040503050406030204" pitchFamily="18" charset="0"/>
                <a:ea typeface="Cambria" panose="02040503050406030204" pitchFamily="18" charset="0"/>
              </a:rPr>
              <a:t>3 </a:t>
            </a:r>
            <a:r>
              <a:rPr lang="da-DK" sz="2200" dirty="0">
                <a:latin typeface="Cambria" panose="02040503050406030204" pitchFamily="18" charset="0"/>
                <a:ea typeface="Cambria" panose="02040503050406030204" pitchFamily="18" charset="0"/>
              </a:rPr>
              <a:t>– n altid er deleligt med 6, hvis n er et naturligt tal</a:t>
            </a:r>
          </a:p>
          <a:p>
            <a:pPr lvl="1"/>
            <a:r>
              <a:rPr lang="da-DK" sz="2200" dirty="0">
                <a:latin typeface="Cambria" panose="02040503050406030204" pitchFamily="18" charset="0"/>
                <a:ea typeface="Cambria" panose="02040503050406030204" pitchFamily="18" charset="0"/>
              </a:rPr>
              <a:t>FX: Begrund, at kvadratet på et positivt reelt tal ikke nødvendigvis er større end tallet selv</a:t>
            </a:r>
          </a:p>
          <a:p>
            <a:pPr lvl="1"/>
            <a:r>
              <a:rPr lang="da-DK" sz="2200" dirty="0">
                <a:latin typeface="Cambria" panose="02040503050406030204" pitchFamily="18" charset="0"/>
                <a:ea typeface="Cambria" panose="02040503050406030204" pitchFamily="18" charset="0"/>
              </a:rPr>
              <a:t>FX: Hvad er svagheden ved induktionsbeviser? </a:t>
            </a:r>
          </a:p>
          <a:p>
            <a:pPr lvl="1"/>
            <a:r>
              <a:rPr lang="da-DK" sz="2200" dirty="0">
                <a:latin typeface="Cambria" panose="02040503050406030204" pitchFamily="18" charset="0"/>
                <a:ea typeface="Cambria" panose="02040503050406030204" pitchFamily="18" charset="0"/>
              </a:rPr>
              <a:t>FX: Vis, at n</a:t>
            </a:r>
            <a:r>
              <a:rPr lang="da-DK" sz="2200" baseline="30000" dirty="0">
                <a:latin typeface="Cambria" panose="02040503050406030204" pitchFamily="18" charset="0"/>
                <a:ea typeface="Cambria" panose="02040503050406030204" pitchFamily="18" charset="0"/>
              </a:rPr>
              <a:t>2 </a:t>
            </a:r>
            <a:r>
              <a:rPr lang="da-DK" sz="2200" dirty="0">
                <a:latin typeface="Cambria" panose="02040503050406030204" pitchFamily="18" charset="0"/>
                <a:ea typeface="Cambria" panose="02040503050406030204" pitchFamily="18" charset="0"/>
              </a:rPr>
              <a:t>+ n + 1 aldrig kan være et kvadrattal, når n er et naturligt tal</a:t>
            </a:r>
          </a:p>
          <a:p>
            <a:pPr lvl="1"/>
            <a:r>
              <a:rPr lang="da-DK" sz="2200" dirty="0">
                <a:latin typeface="Cambria" panose="02040503050406030204" pitchFamily="18" charset="0"/>
                <a:ea typeface="Cambria" panose="02040503050406030204" pitchFamily="18" charset="0"/>
              </a:rPr>
              <a:t>FX:  Bevis eller modbevis, at √3 er irrationalt</a:t>
            </a:r>
          </a:p>
          <a:p>
            <a:endParaRPr lang="da-DK" sz="2200"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7279097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8B601564-47BF-9867-B7BA-1C59ABCEFB96}"/>
              </a:ext>
            </a:extLst>
          </p:cNvPr>
          <p:cNvSpPr>
            <a:spLocks noGrp="1"/>
          </p:cNvSpPr>
          <p:nvPr>
            <p:ph idx="1"/>
          </p:nvPr>
        </p:nvSpPr>
        <p:spPr>
          <a:xfrm>
            <a:off x="621792" y="329184"/>
            <a:ext cx="11091672" cy="6071616"/>
          </a:xfrm>
        </p:spPr>
        <p:txBody>
          <a:bodyPr>
            <a:normAutofit/>
          </a:bodyPr>
          <a:lstStyle/>
          <a:p>
            <a:endParaRPr lang="da-DK" sz="2400" dirty="0">
              <a:latin typeface="Cambria" panose="02040503050406030204" pitchFamily="18" charset="0"/>
              <a:ea typeface="Cambria" panose="02040503050406030204" pitchFamily="18" charset="0"/>
            </a:endParaRPr>
          </a:p>
          <a:p>
            <a:pPr marL="0" indent="0">
              <a:buNone/>
            </a:pPr>
            <a:r>
              <a:rPr lang="da-DK" sz="2400" dirty="0">
                <a:latin typeface="Cambria" panose="02040503050406030204" pitchFamily="18" charset="0"/>
                <a:ea typeface="Cambria" panose="02040503050406030204" pitchFamily="18" charset="0"/>
              </a:rPr>
              <a:t>Men der er også </a:t>
            </a:r>
            <a:r>
              <a:rPr lang="da-DK" sz="2400" b="1" dirty="0">
                <a:solidFill>
                  <a:srgbClr val="FF0000"/>
                </a:solidFill>
                <a:latin typeface="Cambria" panose="02040503050406030204" pitchFamily="18" charset="0"/>
                <a:ea typeface="Cambria" panose="02040503050406030204" pitchFamily="18" charset="0"/>
              </a:rPr>
              <a:t>alvorlige udfordringer</a:t>
            </a:r>
            <a:r>
              <a:rPr lang="da-DK" sz="2400" dirty="0">
                <a:latin typeface="Cambria" panose="02040503050406030204" pitchFamily="18" charset="0"/>
                <a:ea typeface="Cambria" panose="02040503050406030204" pitchFamily="18" charset="0"/>
              </a:rPr>
              <a:t> med indførelsen og tilegnelsen af </a:t>
            </a:r>
            <a:r>
              <a:rPr lang="da-DK" sz="2400" b="1" dirty="0">
                <a:solidFill>
                  <a:srgbClr val="0070C0"/>
                </a:solidFill>
                <a:latin typeface="Cambria" panose="02040503050406030204" pitchFamily="18" charset="0"/>
                <a:ea typeface="Cambria" panose="02040503050406030204" pitchFamily="18" charset="0"/>
              </a:rPr>
              <a:t>fundamentale matematiske begreber</a:t>
            </a:r>
            <a:r>
              <a:rPr lang="da-DK" sz="2400" dirty="0">
                <a:latin typeface="Cambria" panose="02040503050406030204" pitchFamily="18" charset="0"/>
                <a:ea typeface="Cambria" panose="02040503050406030204" pitchFamily="18" charset="0"/>
              </a:rPr>
              <a:t> </a:t>
            </a:r>
          </a:p>
          <a:p>
            <a:pPr lvl="1"/>
            <a:r>
              <a:rPr lang="da-DK" sz="2200" dirty="0">
                <a:latin typeface="Cambria" panose="02040503050406030204" pitchFamily="18" charset="0"/>
                <a:ea typeface="Cambria" panose="02040503050406030204" pitchFamily="18" charset="0"/>
              </a:rPr>
              <a:t>FX: Tallet 0 – ”nul er ikke et tal”, ”0∙5 = 0, men 5∙0 = 5” </a:t>
            </a:r>
            <a:r>
              <a:rPr lang="da-DK" sz="2200" dirty="0" err="1">
                <a:latin typeface="Cambria" panose="02040503050406030204" pitchFamily="18" charset="0"/>
                <a:ea typeface="Cambria" panose="02040503050406030204" pitchFamily="18" charset="0"/>
              </a:rPr>
              <a:t>m.m.m.m</a:t>
            </a:r>
            <a:r>
              <a:rPr lang="da-DK" sz="2200" dirty="0">
                <a:latin typeface="Cambria" panose="02040503050406030204" pitchFamily="18" charset="0"/>
                <a:ea typeface="Cambria" panose="02040503050406030204" pitchFamily="18" charset="0"/>
              </a:rPr>
              <a:t>.</a:t>
            </a:r>
          </a:p>
          <a:p>
            <a:pPr lvl="1"/>
            <a:r>
              <a:rPr lang="da-DK" sz="2200" dirty="0">
                <a:latin typeface="Cambria" panose="02040503050406030204" pitchFamily="18" charset="0"/>
                <a:ea typeface="Cambria" panose="02040503050406030204" pitchFamily="18" charset="0"/>
              </a:rPr>
              <a:t>FX: Brøker og rationale tal</a:t>
            </a:r>
          </a:p>
          <a:p>
            <a:pPr marL="0" indent="0">
              <a:buNone/>
            </a:pPr>
            <a:endParaRPr lang="da-DK" sz="2400" dirty="0">
              <a:latin typeface="Cambria" panose="02040503050406030204" pitchFamily="18" charset="0"/>
              <a:ea typeface="Cambria" panose="02040503050406030204" pitchFamily="18" charset="0"/>
            </a:endParaRPr>
          </a:p>
          <a:p>
            <a:pPr marL="0" indent="0">
              <a:buNone/>
            </a:pPr>
            <a:r>
              <a:rPr lang="da-DK" sz="2400" b="1" dirty="0">
                <a:solidFill>
                  <a:srgbClr val="0070C0"/>
                </a:solidFill>
                <a:latin typeface="Cambria" panose="02040503050406030204" pitchFamily="18" charset="0"/>
                <a:ea typeface="Cambria" panose="02040503050406030204" pitchFamily="18" charset="0"/>
              </a:rPr>
              <a:t>Digitaliseringen</a:t>
            </a:r>
            <a:r>
              <a:rPr lang="da-DK" sz="2400" dirty="0">
                <a:latin typeface="Cambria" panose="02040503050406030204" pitchFamily="18" charset="0"/>
                <a:ea typeface="Cambria" panose="02040503050406030204" pitchFamily="18" charset="0"/>
              </a:rPr>
              <a:t> rummer </a:t>
            </a:r>
            <a:r>
              <a:rPr lang="da-DK" sz="2400" b="1" dirty="0">
                <a:solidFill>
                  <a:srgbClr val="FF0000"/>
                </a:solidFill>
                <a:latin typeface="Cambria" panose="02040503050406030204" pitchFamily="18" charset="0"/>
                <a:ea typeface="Cambria" panose="02040503050406030204" pitchFamily="18" charset="0"/>
              </a:rPr>
              <a:t>alvorlige udfordringer</a:t>
            </a:r>
            <a:r>
              <a:rPr lang="da-DK" sz="2400" dirty="0">
                <a:latin typeface="Cambria" panose="02040503050406030204" pitchFamily="18" charset="0"/>
                <a:ea typeface="Cambria" panose="02040503050406030204" pitchFamily="18" charset="0"/>
              </a:rPr>
              <a:t>. Den har først og fremmest et </a:t>
            </a:r>
            <a:r>
              <a:rPr lang="da-DK" sz="2400" b="1" dirty="0">
                <a:solidFill>
                  <a:srgbClr val="FF0000"/>
                </a:solidFill>
                <a:latin typeface="Cambria" panose="02040503050406030204" pitchFamily="18" charset="0"/>
                <a:ea typeface="Cambria" panose="02040503050406030204" pitchFamily="18" charset="0"/>
              </a:rPr>
              <a:t>kalkulatorisk</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repræsentationsmæssigt</a:t>
            </a:r>
            <a:r>
              <a:rPr lang="da-DK" sz="2400" dirty="0">
                <a:latin typeface="Cambria" panose="02040503050406030204" pitchFamily="18" charset="0"/>
                <a:ea typeface="Cambria" panose="02040503050406030204" pitchFamily="18" charset="0"/>
              </a:rPr>
              <a:t> (herunder visualiseringsmæssigt) fokus, </a:t>
            </a:r>
            <a:r>
              <a:rPr lang="da-DK" sz="2400" b="1" dirty="0">
                <a:solidFill>
                  <a:srgbClr val="FF0000"/>
                </a:solidFill>
                <a:latin typeface="Cambria" panose="02040503050406030204" pitchFamily="18" charset="0"/>
                <a:ea typeface="Cambria" panose="02040503050406030204" pitchFamily="18" charset="0"/>
              </a:rPr>
              <a:t>ikke et forståelsesmæssigt</a:t>
            </a:r>
            <a:r>
              <a:rPr lang="da-DK" sz="2400" dirty="0">
                <a:latin typeface="Cambria" panose="02040503050406030204" pitchFamily="18" charset="0"/>
                <a:ea typeface="Cambria" panose="02040503050406030204" pitchFamily="18" charset="0"/>
              </a:rPr>
              <a:t> sigte. </a:t>
            </a:r>
          </a:p>
          <a:p>
            <a:pPr marL="0" indent="0">
              <a:buNone/>
            </a:pPr>
            <a:r>
              <a:rPr lang="da-DK" sz="2400" dirty="0">
                <a:latin typeface="Cambria" panose="02040503050406030204" pitchFamily="18" charset="0"/>
                <a:ea typeface="Cambria" panose="02040503050406030204" pitchFamily="18" charset="0"/>
              </a:rPr>
              <a:t>Men er </a:t>
            </a:r>
            <a:r>
              <a:rPr lang="da-DK" sz="2400" b="1" dirty="0">
                <a:solidFill>
                  <a:srgbClr val="FF0000"/>
                </a:solidFill>
                <a:latin typeface="Cambria" panose="02040503050406030204" pitchFamily="18" charset="0"/>
                <a:ea typeface="Cambria" panose="02040503050406030204" pitchFamily="18" charset="0"/>
              </a:rPr>
              <a:t>”an offer </a:t>
            </a:r>
            <a:r>
              <a:rPr lang="da-DK" sz="2400" b="1" dirty="0" err="1">
                <a:solidFill>
                  <a:srgbClr val="FF0000"/>
                </a:solidFill>
                <a:latin typeface="Cambria" panose="02040503050406030204" pitchFamily="18" charset="0"/>
                <a:ea typeface="Cambria" panose="02040503050406030204" pitchFamily="18" charset="0"/>
              </a:rPr>
              <a:t>you</a:t>
            </a:r>
            <a:r>
              <a:rPr lang="da-DK" sz="2400" b="1" dirty="0">
                <a:solidFill>
                  <a:srgbClr val="FF0000"/>
                </a:solidFill>
                <a:latin typeface="Cambria" panose="02040503050406030204" pitchFamily="18" charset="0"/>
                <a:ea typeface="Cambria" panose="02040503050406030204" pitchFamily="18" charset="0"/>
              </a:rPr>
              <a:t> </a:t>
            </a:r>
            <a:r>
              <a:rPr lang="da-DK" sz="2400" b="1" dirty="0" err="1">
                <a:solidFill>
                  <a:srgbClr val="FF0000"/>
                </a:solidFill>
                <a:latin typeface="Cambria" panose="02040503050406030204" pitchFamily="18" charset="0"/>
                <a:ea typeface="Cambria" panose="02040503050406030204" pitchFamily="18" charset="0"/>
              </a:rPr>
              <a:t>can’t</a:t>
            </a:r>
            <a:r>
              <a:rPr lang="da-DK" sz="2400" b="1" dirty="0">
                <a:solidFill>
                  <a:srgbClr val="FF0000"/>
                </a:solidFill>
                <a:latin typeface="Cambria" panose="02040503050406030204" pitchFamily="18" charset="0"/>
                <a:ea typeface="Cambria" panose="02040503050406030204" pitchFamily="18" charset="0"/>
              </a:rPr>
              <a:t> </a:t>
            </a:r>
            <a:r>
              <a:rPr lang="da-DK" sz="2400" b="1" dirty="0" err="1">
                <a:solidFill>
                  <a:srgbClr val="FF0000"/>
                </a:solidFill>
                <a:latin typeface="Cambria" panose="02040503050406030204" pitchFamily="18" charset="0"/>
                <a:ea typeface="Cambria" panose="02040503050406030204" pitchFamily="18" charset="0"/>
              </a:rPr>
              <a:t>refuse</a:t>
            </a:r>
            <a:r>
              <a:rPr lang="da-DK" sz="2400" b="1" dirty="0">
                <a:solidFill>
                  <a:srgbClr val="FF0000"/>
                </a:solidFill>
                <a:latin typeface="Cambria" panose="02040503050406030204" pitchFamily="18" charset="0"/>
                <a:ea typeface="Cambria" panose="02040503050406030204" pitchFamily="18" charset="0"/>
              </a:rPr>
              <a:t>!”</a:t>
            </a:r>
            <a:endParaRPr lang="en-DK" sz="24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02807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5A98BB6-5627-E52E-06EF-305B7D24729F}"/>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Hvad kan vi gøre? – Mine bud</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ABD445A5-F126-107F-D500-12717AB2573D}"/>
              </a:ext>
            </a:extLst>
          </p:cNvPr>
          <p:cNvSpPr>
            <a:spLocks noGrp="1"/>
          </p:cNvSpPr>
          <p:nvPr>
            <p:ph idx="1"/>
          </p:nvPr>
        </p:nvSpPr>
        <p:spPr>
          <a:xfrm>
            <a:off x="838200" y="1825625"/>
            <a:ext cx="10664952" cy="4667250"/>
          </a:xfrm>
        </p:spPr>
        <p:txBody>
          <a:bodyPr>
            <a:normAutofit/>
          </a:bodyPr>
          <a:lstStyle/>
          <a:p>
            <a:r>
              <a:rPr lang="da-DK" sz="2400" dirty="0">
                <a:latin typeface="Cambria" panose="02040503050406030204" pitchFamily="18" charset="0"/>
                <a:ea typeface="Cambria" panose="02040503050406030204" pitchFamily="18" charset="0"/>
              </a:rPr>
              <a:t>Gabet er knyttet til </a:t>
            </a:r>
            <a:r>
              <a:rPr lang="da-DK" sz="2400" b="1" dirty="0">
                <a:solidFill>
                  <a:srgbClr val="FF0000"/>
                </a:solidFill>
                <a:latin typeface="Cambria" panose="02040503050406030204" pitchFamily="18" charset="0"/>
                <a:ea typeface="Cambria" panose="02040503050406030204" pitchFamily="18" charset="0"/>
              </a:rPr>
              <a:t>ægte dilemmaer</a:t>
            </a:r>
            <a:r>
              <a:rPr lang="da-DK" sz="2400" dirty="0">
                <a:latin typeface="Cambria" panose="02040503050406030204" pitchFamily="18" charset="0"/>
                <a:ea typeface="Cambria" panose="02040503050406030204" pitchFamily="18" charset="0"/>
              </a:rPr>
              <a:t> skabt af </a:t>
            </a:r>
            <a:r>
              <a:rPr lang="da-DK" sz="2400" b="1" dirty="0">
                <a:solidFill>
                  <a:srgbClr val="FF0000"/>
                </a:solidFill>
                <a:latin typeface="Cambria" panose="02040503050406030204" pitchFamily="18" charset="0"/>
                <a:ea typeface="Cambria" panose="02040503050406030204" pitchFamily="18" charset="0"/>
              </a:rPr>
              <a:t>modstridende hensyn og opgaver</a:t>
            </a:r>
            <a:r>
              <a:rPr lang="da-DK" sz="2400" dirty="0">
                <a:latin typeface="Cambria" panose="02040503050406030204" pitchFamily="18" charset="0"/>
                <a:ea typeface="Cambria" panose="02040503050406030204" pitchFamily="18" charset="0"/>
              </a:rPr>
              <a:t> både inden for og på tværs af gymnasier og universiteter</a:t>
            </a:r>
          </a:p>
          <a:p>
            <a:r>
              <a:rPr lang="da-DK" sz="2400" dirty="0">
                <a:latin typeface="Cambria" panose="02040503050406030204" pitchFamily="18" charset="0"/>
                <a:ea typeface="Cambria" panose="02040503050406030204" pitchFamily="18" charset="0"/>
              </a:rPr>
              <a:t>Gabet er knyttet til </a:t>
            </a:r>
            <a:r>
              <a:rPr lang="da-DK" sz="2400" b="1" dirty="0">
                <a:solidFill>
                  <a:srgbClr val="FF0000"/>
                </a:solidFill>
                <a:latin typeface="Cambria" panose="02040503050406030204" pitchFamily="18" charset="0"/>
                <a:ea typeface="Cambria" panose="02040503050406030204" pitchFamily="18" charset="0"/>
              </a:rPr>
              <a:t>uddannelsespolitiske og administrative rammebetingelser</a:t>
            </a:r>
            <a:r>
              <a:rPr lang="da-DK" sz="2400" dirty="0">
                <a:latin typeface="Cambria" panose="02040503050406030204" pitchFamily="18" charset="0"/>
                <a:ea typeface="Cambria" panose="02040503050406030204" pitchFamily="18" charset="0"/>
              </a:rPr>
              <a:t> med </a:t>
            </a:r>
            <a:r>
              <a:rPr lang="da-DK" sz="2400" dirty="0">
                <a:solidFill>
                  <a:srgbClr val="0070C0"/>
                </a:solidFill>
                <a:latin typeface="Cambria" panose="02040503050406030204" pitchFamily="18" charset="0"/>
                <a:ea typeface="Cambria" panose="02040503050406030204" pitchFamily="18" charset="0"/>
              </a:rPr>
              <a:t>strukturelle</a:t>
            </a:r>
            <a:r>
              <a:rPr lang="da-DK" sz="2400" dirty="0">
                <a:latin typeface="Cambria" panose="02040503050406030204" pitchFamily="18" charset="0"/>
                <a:ea typeface="Cambria" panose="02040503050406030204" pitchFamily="18" charset="0"/>
              </a:rPr>
              <a:t> og </a:t>
            </a:r>
            <a:r>
              <a:rPr lang="da-DK" sz="2400" dirty="0">
                <a:solidFill>
                  <a:srgbClr val="0070C0"/>
                </a:solidFill>
                <a:latin typeface="Cambria" panose="02040503050406030204" pitchFamily="18" charset="0"/>
                <a:ea typeface="Cambria" panose="02040503050406030204" pitchFamily="18" charset="0"/>
              </a:rPr>
              <a:t>ressourcemæssige</a:t>
            </a:r>
            <a:r>
              <a:rPr lang="da-DK" sz="2400" dirty="0">
                <a:latin typeface="Cambria" panose="02040503050406030204" pitchFamily="18" charset="0"/>
                <a:ea typeface="Cambria" panose="02040503050406030204" pitchFamily="18" charset="0"/>
              </a:rPr>
              <a:t> konsekvenser</a:t>
            </a:r>
          </a:p>
          <a:p>
            <a:r>
              <a:rPr lang="da-DK" sz="2400" dirty="0">
                <a:latin typeface="Cambria" panose="02040503050406030204" pitchFamily="18" charset="0"/>
                <a:ea typeface="Cambria" panose="02040503050406030204" pitchFamily="18" charset="0"/>
              </a:rPr>
              <a:t>Gabet er knyttet til </a:t>
            </a:r>
            <a:r>
              <a:rPr lang="da-DK" sz="2400" b="1" dirty="0">
                <a:solidFill>
                  <a:srgbClr val="FF0000"/>
                </a:solidFill>
                <a:latin typeface="Cambria" panose="02040503050406030204" pitchFamily="18" charset="0"/>
                <a:ea typeface="Cambria" panose="02040503050406030204" pitchFamily="18" charset="0"/>
              </a:rPr>
              <a:t>overordnede samfundsmæssige og kulturelle omstændigheder</a:t>
            </a:r>
            <a:r>
              <a:rPr lang="da-DK" sz="2400" dirty="0">
                <a:latin typeface="Cambria" panose="02040503050406030204" pitchFamily="18" charset="0"/>
                <a:ea typeface="Cambria" panose="02040503050406030204" pitchFamily="18" charset="0"/>
              </a:rPr>
              <a:t>, fx </a:t>
            </a:r>
            <a:r>
              <a:rPr lang="da-DK" sz="2400" dirty="0">
                <a:solidFill>
                  <a:srgbClr val="0070C0"/>
                </a:solidFill>
                <a:latin typeface="Cambria" panose="02040503050406030204" pitchFamily="18" charset="0"/>
                <a:ea typeface="Cambria" panose="02040503050406030204" pitchFamily="18" charset="0"/>
              </a:rPr>
              <a:t>læringskultur</a:t>
            </a:r>
            <a:r>
              <a:rPr lang="da-DK" sz="2400" dirty="0">
                <a:latin typeface="Cambria" panose="02040503050406030204" pitchFamily="18" charset="0"/>
                <a:ea typeface="Cambria" panose="02040503050406030204" pitchFamily="18" charset="0"/>
              </a:rPr>
              <a:t> og </a:t>
            </a:r>
            <a:r>
              <a:rPr lang="da-DK" sz="2400" dirty="0">
                <a:solidFill>
                  <a:srgbClr val="0070C0"/>
                </a:solidFill>
                <a:latin typeface="Cambria" panose="02040503050406030204" pitchFamily="18" charset="0"/>
                <a:ea typeface="Cambria" panose="02040503050406030204" pitchFamily="18" charset="0"/>
              </a:rPr>
              <a:t>digitalisering</a:t>
            </a:r>
          </a:p>
          <a:p>
            <a:endParaRPr lang="da-DK" sz="2400" dirty="0">
              <a:solidFill>
                <a:srgbClr val="0070C0"/>
              </a:solidFill>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Vi må </a:t>
            </a:r>
            <a:r>
              <a:rPr lang="da-DK" sz="2400" b="1" dirty="0">
                <a:solidFill>
                  <a:srgbClr val="FF0000"/>
                </a:solidFill>
                <a:latin typeface="Cambria" panose="02040503050406030204" pitchFamily="18" charset="0"/>
                <a:ea typeface="Cambria" panose="02040503050406030204" pitchFamily="18" charset="0"/>
              </a:rPr>
              <a:t>kortlægge disse problemer</a:t>
            </a:r>
            <a:r>
              <a:rPr lang="da-DK" sz="2400" dirty="0">
                <a:latin typeface="Cambria" panose="02040503050406030204" pitchFamily="18" charset="0"/>
                <a:ea typeface="Cambria" panose="02040503050406030204" pitchFamily="18" charset="0"/>
              </a:rPr>
              <a:t> </a:t>
            </a:r>
          </a:p>
          <a:p>
            <a:r>
              <a:rPr lang="da-DK" sz="2400" dirty="0">
                <a:latin typeface="Cambria" panose="02040503050406030204" pitchFamily="18" charset="0"/>
                <a:ea typeface="Cambria" panose="02040503050406030204" pitchFamily="18" charset="0"/>
              </a:rPr>
              <a:t>Vi må anerkende </a:t>
            </a:r>
            <a:r>
              <a:rPr lang="da-DK" sz="2400" b="1" dirty="0">
                <a:solidFill>
                  <a:srgbClr val="FF0000"/>
                </a:solidFill>
                <a:latin typeface="Cambria" panose="02040503050406030204" pitchFamily="18" charset="0"/>
                <a:ea typeface="Cambria" panose="02040503050406030204" pitchFamily="18" charset="0"/>
              </a:rPr>
              <a:t>aktørernes forskellige roller</a:t>
            </a:r>
            <a:r>
              <a:rPr lang="da-DK" sz="2400" dirty="0">
                <a:latin typeface="Cambria" panose="02040503050406030204" pitchFamily="18" charset="0"/>
                <a:ea typeface="Cambria" panose="02040503050406030204" pitchFamily="18" charset="0"/>
              </a:rPr>
              <a:t> – de er </a:t>
            </a:r>
            <a:r>
              <a:rPr lang="da-DK" sz="2400" dirty="0">
                <a:solidFill>
                  <a:srgbClr val="FF0000"/>
                </a:solidFill>
                <a:latin typeface="Cambria" panose="02040503050406030204" pitchFamily="18" charset="0"/>
                <a:ea typeface="Cambria" panose="02040503050406030204" pitchFamily="18" charset="0"/>
              </a:rPr>
              <a:t>hverken</a:t>
            </a:r>
            <a:r>
              <a:rPr lang="da-DK" sz="2400" dirty="0">
                <a:latin typeface="Cambria" panose="02040503050406030204" pitchFamily="18" charset="0"/>
                <a:ea typeface="Cambria" panose="02040503050406030204" pitchFamily="18" charset="0"/>
              </a:rPr>
              <a:t> </a:t>
            </a:r>
            <a:r>
              <a:rPr lang="da-DK" sz="2400" dirty="0">
                <a:solidFill>
                  <a:srgbClr val="0070C0"/>
                </a:solidFill>
                <a:latin typeface="Cambria" panose="02040503050406030204" pitchFamily="18" charset="0"/>
                <a:ea typeface="Cambria" panose="02040503050406030204" pitchFamily="18" charset="0"/>
              </a:rPr>
              <a:t>onde, dumme eller dovne</a:t>
            </a:r>
            <a:r>
              <a:rPr lang="da-DK" sz="2400" dirty="0">
                <a:latin typeface="Cambria" panose="02040503050406030204" pitchFamily="18" charset="0"/>
                <a:ea typeface="Cambria" panose="02040503050406030204" pitchFamily="18" charset="0"/>
              </a:rPr>
              <a:t> - frem for at forfalde til </a:t>
            </a:r>
            <a:r>
              <a:rPr lang="da-DK" sz="2400" b="1" dirty="0">
                <a:solidFill>
                  <a:srgbClr val="FF0000"/>
                </a:solidFill>
                <a:latin typeface="Cambria" panose="02040503050406030204" pitchFamily="18" charset="0"/>
                <a:ea typeface="Cambria" panose="02040503050406030204" pitchFamily="18" charset="0"/>
              </a:rPr>
              <a:t>gensidig bashing</a:t>
            </a:r>
          </a:p>
          <a:p>
            <a:r>
              <a:rPr lang="da-DK" sz="2400" dirty="0">
                <a:latin typeface="Cambria" panose="02040503050406030204" pitchFamily="18" charset="0"/>
                <a:ea typeface="Cambria" panose="02040503050406030204" pitchFamily="18" charset="0"/>
              </a:rPr>
              <a:t>Der er </a:t>
            </a:r>
            <a:r>
              <a:rPr lang="da-DK" sz="2400" b="1" dirty="0">
                <a:solidFill>
                  <a:srgbClr val="FF0000"/>
                </a:solidFill>
                <a:latin typeface="Cambria" panose="02040503050406030204" pitchFamily="18" charset="0"/>
                <a:ea typeface="Cambria" panose="02040503050406030204" pitchFamily="18" charset="0"/>
              </a:rPr>
              <a:t>ingen </a:t>
            </a:r>
            <a:r>
              <a:rPr lang="da-DK" sz="2400" b="1" i="1" dirty="0" err="1">
                <a:solidFill>
                  <a:srgbClr val="FF0000"/>
                </a:solidFill>
                <a:latin typeface="Cambria" panose="02040503050406030204" pitchFamily="18" charset="0"/>
                <a:ea typeface="Cambria" panose="02040503050406030204" pitchFamily="18" charset="0"/>
              </a:rPr>
              <a:t>quick</a:t>
            </a:r>
            <a:r>
              <a:rPr lang="da-DK" sz="2400" b="1" i="1" dirty="0">
                <a:solidFill>
                  <a:srgbClr val="FF0000"/>
                </a:solidFill>
                <a:latin typeface="Cambria" panose="02040503050406030204" pitchFamily="18" charset="0"/>
                <a:ea typeface="Cambria" panose="02040503050406030204" pitchFamily="18" charset="0"/>
              </a:rPr>
              <a:t> fixes!</a:t>
            </a: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6948510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E9C19144-364E-484E-AD2F-89FD8F8E1F94}"/>
              </a:ext>
            </a:extLst>
          </p:cNvPr>
          <p:cNvSpPr>
            <a:spLocks noGrp="1"/>
          </p:cNvSpPr>
          <p:nvPr>
            <p:ph idx="1"/>
          </p:nvPr>
        </p:nvSpPr>
        <p:spPr>
          <a:xfrm>
            <a:off x="658368" y="384048"/>
            <a:ext cx="10780776" cy="6044184"/>
          </a:xfrm>
        </p:spPr>
        <p:txBody>
          <a:bodyPr>
            <a:normAutofit/>
          </a:bodyPr>
          <a:lstStyle/>
          <a:p>
            <a:pPr marL="0" indent="0">
              <a:buNone/>
            </a:pPr>
            <a:r>
              <a:rPr lang="da-DK" sz="2400" b="1" dirty="0">
                <a:solidFill>
                  <a:srgbClr val="FF0000"/>
                </a:solidFill>
                <a:latin typeface="Cambria" panose="02040503050406030204" pitchFamily="18" charset="0"/>
                <a:ea typeface="Cambria" panose="02040503050406030204" pitchFamily="18" charset="0"/>
              </a:rPr>
              <a:t>Men noget </a:t>
            </a:r>
            <a:r>
              <a:rPr lang="da-DK" sz="2400" b="1" dirty="0">
                <a:latin typeface="Cambria" panose="02040503050406030204" pitchFamily="18" charset="0"/>
                <a:ea typeface="Cambria" panose="02040503050406030204" pitchFamily="18" charset="0"/>
              </a:rPr>
              <a:t>kan</a:t>
            </a:r>
            <a:r>
              <a:rPr lang="da-DK" sz="2400" b="1" dirty="0">
                <a:solidFill>
                  <a:srgbClr val="FF0000"/>
                </a:solidFill>
                <a:latin typeface="Cambria" panose="02040503050406030204" pitchFamily="18" charset="0"/>
                <a:ea typeface="Cambria" panose="02040503050406030204" pitchFamily="18" charset="0"/>
              </a:rPr>
              <a:t> gøres</a:t>
            </a:r>
            <a:r>
              <a:rPr lang="da-DK" sz="2400" dirty="0">
                <a:latin typeface="Cambria" panose="02040503050406030204" pitchFamily="18" charset="0"/>
                <a:ea typeface="Cambria" panose="02040503050406030204" pitchFamily="18" charset="0"/>
              </a:rPr>
              <a:t>:</a:t>
            </a:r>
          </a:p>
          <a:p>
            <a:r>
              <a:rPr lang="da-DK" sz="2400" dirty="0">
                <a:latin typeface="Cambria" panose="02040503050406030204" pitchFamily="18" charset="0"/>
                <a:ea typeface="Cambria" panose="02040503050406030204" pitchFamily="18" charset="0"/>
              </a:rPr>
              <a:t>Vi må gennemføre </a:t>
            </a:r>
            <a:r>
              <a:rPr lang="da-DK" sz="2400" b="1" dirty="0">
                <a:solidFill>
                  <a:srgbClr val="0070C0"/>
                </a:solidFill>
                <a:latin typeface="Cambria" panose="02040503050406030204" pitchFamily="18" charset="0"/>
                <a:ea typeface="Cambria" panose="02040503050406030204" pitchFamily="18" charset="0"/>
              </a:rPr>
              <a:t>empiriske undersøgelser</a:t>
            </a:r>
            <a:r>
              <a:rPr lang="da-DK" sz="2400" dirty="0">
                <a:latin typeface="Cambria" panose="02040503050406030204" pitchFamily="18" charset="0"/>
                <a:ea typeface="Cambria" panose="02040503050406030204" pitchFamily="18" charset="0"/>
              </a:rPr>
              <a:t> af elevers og studerendes </a:t>
            </a:r>
            <a:r>
              <a:rPr lang="da-DK" sz="2400" b="1" dirty="0">
                <a:solidFill>
                  <a:srgbClr val="FF0000"/>
                </a:solidFill>
                <a:latin typeface="Cambria" panose="02040503050406030204" pitchFamily="18" charset="0"/>
                <a:ea typeface="Cambria" panose="02040503050406030204" pitchFamily="18" charset="0"/>
              </a:rPr>
              <a:t>matematikopfattelse</a:t>
            </a:r>
            <a:r>
              <a:rPr lang="da-DK" sz="2400" dirty="0">
                <a:latin typeface="Cambria" panose="02040503050406030204" pitchFamily="18" charset="0"/>
                <a:ea typeface="Cambria" panose="02040503050406030204" pitchFamily="18" charset="0"/>
              </a:rPr>
              <a:t> og oplevelser af </a:t>
            </a:r>
            <a:r>
              <a:rPr lang="da-DK" sz="2400" b="1" dirty="0">
                <a:solidFill>
                  <a:srgbClr val="FF0000"/>
                </a:solidFill>
                <a:latin typeface="Cambria" panose="02040503050406030204" pitchFamily="18" charset="0"/>
                <a:ea typeface="Cambria" panose="02040503050406030204" pitchFamily="18" charset="0"/>
              </a:rPr>
              <a:t>gabet</a:t>
            </a:r>
          </a:p>
          <a:p>
            <a:r>
              <a:rPr lang="da-DK" sz="2400" dirty="0">
                <a:latin typeface="Cambria" panose="02040503050406030204" pitchFamily="18" charset="0"/>
                <a:ea typeface="Cambria" panose="02040503050406030204" pitchFamily="18" charset="0"/>
              </a:rPr>
              <a:t>Vi må prioritere </a:t>
            </a:r>
            <a:r>
              <a:rPr lang="da-DK" sz="2400" b="1" dirty="0">
                <a:solidFill>
                  <a:srgbClr val="FF0000"/>
                </a:solidFill>
                <a:latin typeface="Cambria" panose="02040503050406030204" pitchFamily="18" charset="0"/>
                <a:ea typeface="Cambria" panose="02040503050406030204" pitchFamily="18" charset="0"/>
              </a:rPr>
              <a:t>faglig kvalitet over faglig kvantitet</a:t>
            </a:r>
            <a:r>
              <a:rPr lang="da-DK" sz="2400" dirty="0">
                <a:latin typeface="Cambria" panose="02040503050406030204" pitchFamily="18" charset="0"/>
                <a:ea typeface="Cambria" panose="02040503050406030204" pitchFamily="18" charset="0"/>
              </a:rPr>
              <a:t> (stofbredde) og være parat til at gå i diskussion med omverdenen herom</a:t>
            </a:r>
          </a:p>
          <a:p>
            <a:r>
              <a:rPr lang="da-DK" sz="2400" b="1" dirty="0">
                <a:solidFill>
                  <a:srgbClr val="0070C0"/>
                </a:solidFill>
                <a:latin typeface="Cambria" panose="02040503050406030204" pitchFamily="18" charset="0"/>
                <a:ea typeface="Cambria" panose="02040503050406030204" pitchFamily="18" charset="0"/>
              </a:rPr>
              <a:t>”Afsenderne”</a:t>
            </a:r>
            <a:r>
              <a:rPr lang="da-DK" sz="2400" dirty="0">
                <a:latin typeface="Cambria" panose="02040503050406030204" pitchFamily="18" charset="0"/>
                <a:ea typeface="Cambria" panose="02040503050406030204" pitchFamily="18" charset="0"/>
              </a:rPr>
              <a:t> må være mere </a:t>
            </a:r>
            <a:r>
              <a:rPr lang="da-DK" sz="2400" b="1" dirty="0">
                <a:solidFill>
                  <a:srgbClr val="FF0000"/>
                </a:solidFill>
                <a:latin typeface="Cambria" panose="02040503050406030204" pitchFamily="18" charset="0"/>
                <a:ea typeface="Cambria" panose="02040503050406030204" pitchFamily="18" charset="0"/>
              </a:rPr>
              <a:t>modige</a:t>
            </a:r>
            <a:r>
              <a:rPr lang="da-DK" sz="2400"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”modtagerne”</a:t>
            </a:r>
            <a:r>
              <a:rPr lang="da-DK" sz="2400" dirty="0">
                <a:latin typeface="Cambria" panose="02040503050406030204" pitchFamily="18" charset="0"/>
                <a:ea typeface="Cambria" panose="02040503050406030204" pitchFamily="18" charset="0"/>
              </a:rPr>
              <a:t> mere </a:t>
            </a:r>
            <a:r>
              <a:rPr lang="da-DK" sz="2400" b="1" dirty="0">
                <a:solidFill>
                  <a:srgbClr val="FF0000"/>
                </a:solidFill>
                <a:latin typeface="Cambria" panose="02040503050406030204" pitchFamily="18" charset="0"/>
                <a:ea typeface="Cambria" panose="02040503050406030204" pitchFamily="18" charset="0"/>
              </a:rPr>
              <a:t>tålmodige</a:t>
            </a:r>
            <a:r>
              <a:rPr lang="da-DK" sz="2400" dirty="0">
                <a:latin typeface="Cambria" panose="02040503050406030204" pitchFamily="18" charset="0"/>
                <a:ea typeface="Cambria" panose="02040503050406030204" pitchFamily="18" charset="0"/>
              </a:rPr>
              <a:t>, når det gælder </a:t>
            </a:r>
            <a:r>
              <a:rPr lang="da-DK" sz="2400" b="1" dirty="0">
                <a:solidFill>
                  <a:srgbClr val="0070C0"/>
                </a:solidFill>
                <a:latin typeface="Cambria" panose="02040503050406030204" pitchFamily="18" charset="0"/>
                <a:ea typeface="Cambria" panose="02040503050406030204" pitchFamily="18" charset="0"/>
              </a:rPr>
              <a:t>stoftrængslen</a:t>
            </a:r>
            <a:r>
              <a:rPr lang="da-DK" sz="2400" dirty="0">
                <a:latin typeface="Cambria" panose="02040503050406030204" pitchFamily="18" charset="0"/>
                <a:ea typeface="Cambria" panose="02040503050406030204" pitchFamily="18" charset="0"/>
              </a:rPr>
              <a:t> i gymnasiet</a:t>
            </a:r>
          </a:p>
          <a:p>
            <a:r>
              <a:rPr lang="da-DK" sz="2400" dirty="0">
                <a:latin typeface="Cambria" panose="02040503050406030204" pitchFamily="18" charset="0"/>
                <a:ea typeface="Cambria" panose="02040503050406030204" pitchFamily="18" charset="0"/>
              </a:rPr>
              <a:t>Vi må indse, at </a:t>
            </a:r>
            <a:r>
              <a:rPr lang="da-DK" sz="2400" b="1" dirty="0">
                <a:solidFill>
                  <a:srgbClr val="FF0000"/>
                </a:solidFill>
                <a:latin typeface="Cambria" panose="02040503050406030204" pitchFamily="18" charset="0"/>
                <a:ea typeface="Cambria" panose="02040503050406030204" pitchFamily="18" charset="0"/>
              </a:rPr>
              <a:t>begrebstilegnelse ikke kan ske ved ”hypnosmose”</a:t>
            </a:r>
            <a:r>
              <a:rPr lang="da-DK" sz="2400" dirty="0">
                <a:latin typeface="Cambria" panose="02040503050406030204" pitchFamily="18" charset="0"/>
                <a:ea typeface="Cambria" panose="02040503050406030204" pitchFamily="18" charset="0"/>
              </a:rPr>
              <a:t>, men med grundig og tidskrævende </a:t>
            </a:r>
            <a:r>
              <a:rPr lang="da-DK" sz="2400" b="1" dirty="0">
                <a:solidFill>
                  <a:srgbClr val="0070C0"/>
                </a:solidFill>
                <a:latin typeface="Cambria" panose="02040503050406030204" pitchFamily="18" charset="0"/>
                <a:ea typeface="Cambria" panose="02040503050406030204" pitchFamily="18" charset="0"/>
              </a:rPr>
              <a:t>”byggemodning”</a:t>
            </a:r>
            <a:r>
              <a:rPr lang="da-DK" sz="2400" dirty="0">
                <a:latin typeface="Cambria" panose="02040503050406030204" pitchFamily="18" charset="0"/>
                <a:ea typeface="Cambria" panose="02040503050406030204" pitchFamily="18" charset="0"/>
              </a:rPr>
              <a:t> baseret på elev-/studenteraktivitet</a:t>
            </a:r>
          </a:p>
          <a:p>
            <a:r>
              <a:rPr lang="da-DK" sz="2400" dirty="0">
                <a:latin typeface="Cambria" panose="02040503050406030204" pitchFamily="18" charset="0"/>
                <a:ea typeface="Cambria" panose="02040503050406030204" pitchFamily="18" charset="0"/>
              </a:rPr>
              <a:t>Vi må arbejde for, at </a:t>
            </a:r>
            <a:r>
              <a:rPr lang="da-DK" sz="2400" b="1" dirty="0">
                <a:solidFill>
                  <a:srgbClr val="FF0000"/>
                </a:solidFill>
                <a:latin typeface="Cambria" panose="02040503050406030204" pitchFamily="18" charset="0"/>
                <a:ea typeface="Cambria" panose="02040503050406030204" pitchFamily="18" charset="0"/>
              </a:rPr>
              <a:t>IT bliver kapacitetsforstærker</a:t>
            </a:r>
            <a:r>
              <a:rPr lang="da-DK" sz="2400" dirty="0">
                <a:latin typeface="Cambria" panose="02040503050406030204" pitchFamily="18" charset="0"/>
                <a:ea typeface="Cambria" panose="02040503050406030204" pitchFamily="18" charset="0"/>
              </a:rPr>
              <a:t> </a:t>
            </a:r>
            <a:r>
              <a:rPr lang="da-DK" sz="2400" dirty="0">
                <a:solidFill>
                  <a:srgbClr val="FF0000"/>
                </a:solidFill>
                <a:latin typeface="Cambria" panose="02040503050406030204" pitchFamily="18" charset="0"/>
                <a:ea typeface="Cambria" panose="02040503050406030204" pitchFamily="18" charset="0"/>
              </a:rPr>
              <a:t>i stedet for</a:t>
            </a:r>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kompetenceerstatter</a:t>
            </a:r>
            <a:r>
              <a:rPr lang="da-DK" sz="2400" dirty="0">
                <a:latin typeface="Cambria" panose="02040503050406030204" pitchFamily="18" charset="0"/>
                <a:ea typeface="Cambria" panose="02040503050406030204" pitchFamily="18" charset="0"/>
              </a:rPr>
              <a:t>. Det kræver grundige pædagogisk-didaktiske analyser</a:t>
            </a:r>
          </a:p>
          <a:p>
            <a:r>
              <a:rPr lang="da-DK" sz="2400" dirty="0">
                <a:latin typeface="Cambria" panose="02040503050406030204" pitchFamily="18" charset="0"/>
                <a:ea typeface="Cambria" panose="02040503050406030204" pitchFamily="18" charset="0"/>
              </a:rPr>
              <a:t>Gymnasielærere og universitetsundervisere kunne </a:t>
            </a:r>
            <a:r>
              <a:rPr lang="da-DK" sz="2400" b="1" dirty="0">
                <a:solidFill>
                  <a:srgbClr val="FF0000"/>
                </a:solidFill>
                <a:latin typeface="Cambria" panose="02040503050406030204" pitchFamily="18" charset="0"/>
                <a:ea typeface="Cambria" panose="02040503050406030204" pitchFamily="18" charset="0"/>
              </a:rPr>
              <a:t>sammen analysere hvordan fælles matematiske begreber tackles i de to systemer</a:t>
            </a:r>
          </a:p>
          <a:p>
            <a:r>
              <a:rPr lang="da-DK" sz="2400" dirty="0">
                <a:latin typeface="Cambria" panose="02040503050406030204" pitchFamily="18" charset="0"/>
                <a:ea typeface="Cambria" panose="02040503050406030204" pitchFamily="18" charset="0"/>
              </a:rPr>
              <a:t>Vi må skabe konkrete </a:t>
            </a:r>
            <a:r>
              <a:rPr lang="da-DK" sz="2400" b="1" dirty="0">
                <a:solidFill>
                  <a:srgbClr val="0070C0"/>
                </a:solidFill>
                <a:latin typeface="Cambria" panose="02040503050406030204" pitchFamily="18" charset="0"/>
                <a:ea typeface="Cambria" panose="02040503050406030204" pitchFamily="18" charset="0"/>
              </a:rPr>
              <a:t>brobygningsinitiativer</a:t>
            </a:r>
            <a:r>
              <a:rPr lang="da-DK" sz="2400" dirty="0">
                <a:latin typeface="Cambria" panose="02040503050406030204" pitchFamily="18" charset="0"/>
                <a:ea typeface="Cambria" panose="02040503050406030204" pitchFamily="18" charset="0"/>
              </a:rPr>
              <a:t> med fokus på </a:t>
            </a:r>
            <a:r>
              <a:rPr lang="da-DK" sz="2400" b="1" dirty="0">
                <a:solidFill>
                  <a:srgbClr val="0070C0"/>
                </a:solidFill>
                <a:latin typeface="Cambria" panose="02040503050406030204" pitchFamily="18" charset="0"/>
                <a:ea typeface="Cambria" panose="02040503050406030204" pitchFamily="18" charset="0"/>
              </a:rPr>
              <a:t>matematiske kompetencer</a:t>
            </a:r>
          </a:p>
        </p:txBody>
      </p:sp>
    </p:spTree>
    <p:extLst>
      <p:ext uri="{BB962C8B-B14F-4D97-AF65-F5344CB8AC3E}">
        <p14:creationId xmlns:p14="http://schemas.microsoft.com/office/powerpoint/2010/main" val="6819067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F089477D-3140-0DA4-06DC-74310ED99BCF}"/>
              </a:ext>
            </a:extLst>
          </p:cNvPr>
          <p:cNvSpPr>
            <a:spLocks noGrp="1"/>
          </p:cNvSpPr>
          <p:nvPr>
            <p:ph idx="1"/>
          </p:nvPr>
        </p:nvSpPr>
        <p:spPr>
          <a:xfrm>
            <a:off x="649224" y="320040"/>
            <a:ext cx="11027664" cy="6208776"/>
          </a:xfrm>
        </p:spPr>
        <p:txBody>
          <a:bodyPr>
            <a:normAutofit/>
          </a:bodyPr>
          <a:lstStyle/>
          <a:p>
            <a:r>
              <a:rPr lang="da-DK" sz="2400" b="1" dirty="0">
                <a:solidFill>
                  <a:srgbClr val="0070C0"/>
                </a:solidFill>
                <a:latin typeface="Cambria" panose="02040503050406030204" pitchFamily="18" charset="0"/>
                <a:ea typeface="Cambria" panose="02040503050406030204" pitchFamily="18" charset="0"/>
              </a:rPr>
              <a:t>Vi må udtænke og iværksætte</a:t>
            </a:r>
            <a:r>
              <a:rPr lang="da-DK" sz="2400" b="1"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andre aktivitetsformer end de gammelkendte,</a:t>
            </a:r>
            <a:r>
              <a:rPr lang="da-DK" sz="2400" b="1"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fx at invitere elever/studerende til at</a:t>
            </a:r>
          </a:p>
          <a:p>
            <a:endParaRPr lang="da-DK" sz="2400" dirty="0">
              <a:solidFill>
                <a:srgbClr val="0070C0"/>
              </a:solidFill>
              <a:latin typeface="Cambria" panose="02040503050406030204" pitchFamily="18" charset="0"/>
              <a:ea typeface="Cambria" panose="02040503050406030204" pitchFamily="18" charset="0"/>
            </a:endParaRPr>
          </a:p>
          <a:p>
            <a:pPr lvl="1"/>
            <a:r>
              <a:rPr lang="da-DK" dirty="0">
                <a:latin typeface="Cambria" panose="02040503050406030204" pitchFamily="18" charset="0"/>
                <a:ea typeface="Cambria" panose="02040503050406030204" pitchFamily="18" charset="0"/>
              </a:rPr>
              <a:t>stille matematiske </a:t>
            </a:r>
            <a:r>
              <a:rPr lang="da-DK" b="1" dirty="0">
                <a:solidFill>
                  <a:srgbClr val="FF0000"/>
                </a:solidFill>
                <a:latin typeface="Cambria" panose="02040503050406030204" pitchFamily="18" charset="0"/>
                <a:ea typeface="Cambria" panose="02040503050406030204" pitchFamily="18" charset="0"/>
              </a:rPr>
              <a:t>spørgsmål</a:t>
            </a:r>
          </a:p>
          <a:p>
            <a:pPr lvl="1"/>
            <a:r>
              <a:rPr lang="da-DK" dirty="0">
                <a:latin typeface="Cambria" panose="02040503050406030204" pitchFamily="18" charset="0"/>
                <a:ea typeface="Cambria" panose="02040503050406030204" pitchFamily="18" charset="0"/>
              </a:rPr>
              <a:t>fremsætte matematiske </a:t>
            </a:r>
            <a:r>
              <a:rPr lang="da-DK" b="1" dirty="0">
                <a:solidFill>
                  <a:srgbClr val="FF0000"/>
                </a:solidFill>
                <a:latin typeface="Cambria" panose="02040503050406030204" pitchFamily="18" charset="0"/>
                <a:ea typeface="Cambria" panose="02040503050406030204" pitchFamily="18" charset="0"/>
              </a:rPr>
              <a:t>hypoteser </a:t>
            </a:r>
            <a:r>
              <a:rPr lang="da-DK" dirty="0">
                <a:latin typeface="Cambria" panose="02040503050406030204" pitchFamily="18" charset="0"/>
                <a:ea typeface="Cambria" panose="02040503050406030204" pitchFamily="18" charset="0"/>
              </a:rPr>
              <a:t>– </a:t>
            </a:r>
            <a:r>
              <a:rPr lang="da-DK" i="1" dirty="0" err="1">
                <a:latin typeface="Cambria" panose="02040503050406030204" pitchFamily="18" charset="0"/>
                <a:ea typeface="Cambria" panose="02040503050406030204" pitchFamily="18" charset="0"/>
              </a:rPr>
              <a:t>débat</a:t>
            </a:r>
            <a:r>
              <a:rPr lang="da-DK" i="1" dirty="0">
                <a:latin typeface="Cambria" panose="02040503050406030204" pitchFamily="18" charset="0"/>
                <a:ea typeface="Cambria" panose="02040503050406030204" pitchFamily="18" charset="0"/>
              </a:rPr>
              <a:t> </a:t>
            </a:r>
            <a:r>
              <a:rPr lang="da-DK" i="1" dirty="0" err="1">
                <a:latin typeface="Cambria" panose="02040503050406030204" pitchFamily="18" charset="0"/>
                <a:ea typeface="Cambria" panose="02040503050406030204" pitchFamily="18" charset="0"/>
              </a:rPr>
              <a:t>scientifique</a:t>
            </a:r>
            <a:endParaRPr lang="da-DK" i="1" dirty="0">
              <a:latin typeface="Cambria" panose="02040503050406030204" pitchFamily="18" charset="0"/>
              <a:ea typeface="Cambria" panose="02040503050406030204" pitchFamily="18" charset="0"/>
            </a:endParaRPr>
          </a:p>
          <a:p>
            <a:pPr lvl="1"/>
            <a:r>
              <a:rPr lang="da-DK" dirty="0">
                <a:latin typeface="Cambria" panose="02040503050406030204" pitchFamily="18" charset="0"/>
                <a:ea typeface="Cambria" panose="02040503050406030204" pitchFamily="18" charset="0"/>
              </a:rPr>
              <a:t>løse </a:t>
            </a:r>
            <a:r>
              <a:rPr lang="da-DK" b="1" dirty="0">
                <a:solidFill>
                  <a:srgbClr val="FF0000"/>
                </a:solidFill>
                <a:latin typeface="Cambria" panose="02040503050406030204" pitchFamily="18" charset="0"/>
                <a:ea typeface="Cambria" panose="02040503050406030204" pitchFamily="18" charset="0"/>
              </a:rPr>
              <a:t>problemer,</a:t>
            </a:r>
            <a:r>
              <a:rPr lang="da-DK" dirty="0">
                <a:latin typeface="Cambria" panose="02040503050406030204" pitchFamily="18" charset="0"/>
                <a:ea typeface="Cambria" panose="02040503050406030204" pitchFamily="18" charset="0"/>
              </a:rPr>
              <a:t> der ikke er typeopgaver</a:t>
            </a:r>
          </a:p>
          <a:p>
            <a:pPr lvl="1"/>
            <a:r>
              <a:rPr lang="da-DK" b="1" dirty="0">
                <a:solidFill>
                  <a:srgbClr val="FF0000"/>
                </a:solidFill>
                <a:latin typeface="Cambria" panose="02040503050406030204" pitchFamily="18" charset="0"/>
                <a:ea typeface="Cambria" panose="02040503050406030204" pitchFamily="18" charset="0"/>
              </a:rPr>
              <a:t>analysere</a:t>
            </a:r>
            <a:r>
              <a:rPr lang="da-DK" dirty="0">
                <a:latin typeface="Cambria" panose="02040503050406030204" pitchFamily="18" charset="0"/>
                <a:ea typeface="Cambria" panose="02040503050406030204" pitchFamily="18" charset="0"/>
              </a:rPr>
              <a:t> foreliggende matematiske </a:t>
            </a:r>
            <a:r>
              <a:rPr lang="da-DK" b="1" dirty="0">
                <a:solidFill>
                  <a:srgbClr val="0070C0"/>
                </a:solidFill>
                <a:latin typeface="Cambria" panose="02040503050406030204" pitchFamily="18" charset="0"/>
                <a:ea typeface="Cambria" panose="02040503050406030204" pitchFamily="18" charset="0"/>
              </a:rPr>
              <a:t>modeller</a:t>
            </a:r>
          </a:p>
          <a:p>
            <a:pPr lvl="1"/>
            <a:r>
              <a:rPr lang="da-DK" b="1" dirty="0">
                <a:solidFill>
                  <a:srgbClr val="FF0000"/>
                </a:solidFill>
                <a:latin typeface="Cambria" panose="02040503050406030204" pitchFamily="18" charset="0"/>
                <a:ea typeface="Cambria" panose="02040503050406030204" pitchFamily="18" charset="0"/>
              </a:rPr>
              <a:t>konstruere</a:t>
            </a:r>
            <a:r>
              <a:rPr lang="da-DK" dirty="0">
                <a:latin typeface="Cambria" panose="02040503050406030204" pitchFamily="18" charset="0"/>
                <a:ea typeface="Cambria" panose="02040503050406030204" pitchFamily="18" charset="0"/>
              </a:rPr>
              <a:t> matematiske </a:t>
            </a:r>
            <a:r>
              <a:rPr lang="da-DK" b="1" dirty="0">
                <a:solidFill>
                  <a:srgbClr val="0070C0"/>
                </a:solidFill>
                <a:latin typeface="Cambria" panose="02040503050406030204" pitchFamily="18" charset="0"/>
                <a:ea typeface="Cambria" panose="02040503050406030204" pitchFamily="18" charset="0"/>
              </a:rPr>
              <a:t>modeller</a:t>
            </a:r>
          </a:p>
          <a:p>
            <a:pPr lvl="1"/>
            <a:r>
              <a:rPr lang="da-DK" b="1" dirty="0">
                <a:solidFill>
                  <a:srgbClr val="FF0000"/>
                </a:solidFill>
                <a:latin typeface="Cambria" panose="02040503050406030204" pitchFamily="18" charset="0"/>
                <a:ea typeface="Cambria" panose="02040503050406030204" pitchFamily="18" charset="0"/>
              </a:rPr>
              <a:t>analysere og vurdere</a:t>
            </a:r>
            <a:r>
              <a:rPr lang="da-DK" dirty="0">
                <a:latin typeface="Cambria" panose="02040503050406030204" pitchFamily="18" charset="0"/>
                <a:ea typeface="Cambria" panose="02040503050406030204" pitchFamily="18" charset="0"/>
              </a:rPr>
              <a:t> matematiske </a:t>
            </a:r>
            <a:r>
              <a:rPr lang="da-DK" b="1" dirty="0">
                <a:solidFill>
                  <a:srgbClr val="0070C0"/>
                </a:solidFill>
                <a:latin typeface="Cambria" panose="02040503050406030204" pitchFamily="18" charset="0"/>
                <a:ea typeface="Cambria" panose="02040503050406030204" pitchFamily="18" charset="0"/>
              </a:rPr>
              <a:t>beviser/bevisforsøg</a:t>
            </a:r>
            <a:r>
              <a:rPr lang="da-DK" dirty="0">
                <a:latin typeface="Cambria" panose="02040503050406030204" pitchFamily="18" charset="0"/>
                <a:ea typeface="Cambria" panose="02040503050406030204" pitchFamily="18" charset="0"/>
              </a:rPr>
              <a:t> eller til at </a:t>
            </a:r>
            <a:r>
              <a:rPr lang="da-DK" b="1" dirty="0">
                <a:solidFill>
                  <a:srgbClr val="FF0000"/>
                </a:solidFill>
                <a:latin typeface="Cambria" panose="02040503050406030204" pitchFamily="18" charset="0"/>
                <a:ea typeface="Cambria" panose="02040503050406030204" pitchFamily="18" charset="0"/>
              </a:rPr>
              <a:t>sammenligne</a:t>
            </a:r>
            <a:r>
              <a:rPr lang="da-DK" dirty="0">
                <a:latin typeface="Cambria" panose="02040503050406030204" pitchFamily="18" charset="0"/>
                <a:ea typeface="Cambria" panose="02040503050406030204" pitchFamily="18" charset="0"/>
              </a:rPr>
              <a:t> forskellige beviser for den samme påstand</a:t>
            </a:r>
          </a:p>
          <a:p>
            <a:pPr lvl="1"/>
            <a:r>
              <a:rPr lang="da-DK" b="1" dirty="0">
                <a:solidFill>
                  <a:srgbClr val="FF0000"/>
                </a:solidFill>
                <a:latin typeface="Cambria" panose="02040503050406030204" pitchFamily="18" charset="0"/>
                <a:ea typeface="Cambria" panose="02040503050406030204" pitchFamily="18" charset="0"/>
              </a:rPr>
              <a:t>præsentere</a:t>
            </a:r>
            <a:r>
              <a:rPr lang="da-DK" dirty="0">
                <a:latin typeface="Cambria" panose="02040503050406030204" pitchFamily="18" charset="0"/>
                <a:ea typeface="Cambria" panose="02040503050406030204" pitchFamily="18" charset="0"/>
              </a:rPr>
              <a:t> et stykke matematik for kammeraterne</a:t>
            </a:r>
          </a:p>
          <a:p>
            <a:pPr lvl="1"/>
            <a:r>
              <a:rPr lang="da-DK" dirty="0">
                <a:latin typeface="Cambria" panose="02040503050406030204" pitchFamily="18" charset="0"/>
                <a:ea typeface="Cambria" panose="02040503050406030204" pitchFamily="18" charset="0"/>
              </a:rPr>
              <a:t>skrive </a:t>
            </a:r>
            <a:r>
              <a:rPr lang="da-DK" b="1" dirty="0">
                <a:solidFill>
                  <a:srgbClr val="FF0000"/>
                </a:solidFill>
                <a:latin typeface="Cambria" panose="02040503050406030204" pitchFamily="18" charset="0"/>
                <a:ea typeface="Cambria" panose="02040503050406030204" pitchFamily="18" charset="0"/>
              </a:rPr>
              <a:t>”struktur-/kondensatpapirer”</a:t>
            </a:r>
          </a:p>
          <a:p>
            <a:pPr lvl="1"/>
            <a:r>
              <a:rPr lang="da-DK" dirty="0">
                <a:latin typeface="Cambria" panose="02040503050406030204" pitchFamily="18" charset="0"/>
                <a:ea typeface="Cambria" panose="02040503050406030204" pitchFamily="18" charset="0"/>
              </a:rPr>
              <a:t>skrive </a:t>
            </a:r>
            <a:r>
              <a:rPr lang="da-DK" b="1" dirty="0">
                <a:solidFill>
                  <a:srgbClr val="FF0000"/>
                </a:solidFill>
                <a:latin typeface="Cambria" panose="02040503050406030204" pitchFamily="18" charset="0"/>
                <a:ea typeface="Cambria" panose="02040503050406030204" pitchFamily="18" charset="0"/>
              </a:rPr>
              <a:t>essays</a:t>
            </a:r>
            <a:r>
              <a:rPr lang="da-DK" dirty="0">
                <a:latin typeface="Cambria" panose="02040503050406030204" pitchFamily="18" charset="0"/>
                <a:ea typeface="Cambria" panose="02040503050406030204" pitchFamily="18" charset="0"/>
              </a:rPr>
              <a:t> om matematik som </a:t>
            </a:r>
            <a:r>
              <a:rPr lang="da-DK" b="1" dirty="0">
                <a:solidFill>
                  <a:srgbClr val="0070C0"/>
                </a:solidFill>
                <a:latin typeface="Cambria" panose="02040503050406030204" pitchFamily="18" charset="0"/>
                <a:ea typeface="Cambria" panose="02040503050406030204" pitchFamily="18" charset="0"/>
              </a:rPr>
              <a:t>fag/disciplin</a:t>
            </a:r>
            <a:endParaRPr lang="en-DK" b="1"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063429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B0145E3F-B382-3C34-5214-1CB7B5B66592}"/>
              </a:ext>
            </a:extLst>
          </p:cNvPr>
          <p:cNvSpPr>
            <a:spLocks noGrp="1"/>
          </p:cNvSpPr>
          <p:nvPr>
            <p:ph idx="1"/>
          </p:nvPr>
        </p:nvSpPr>
        <p:spPr>
          <a:xfrm>
            <a:off x="640080" y="292608"/>
            <a:ext cx="10945368" cy="6135624"/>
          </a:xfrm>
        </p:spPr>
        <p:txBody>
          <a:bodyPr>
            <a:normAutofit/>
          </a:bodyPr>
          <a:lstStyle/>
          <a:p>
            <a:pPr marL="0" indent="0">
              <a:buNone/>
            </a:pPr>
            <a:r>
              <a:rPr lang="da-DK" sz="2400" dirty="0">
                <a:latin typeface="Cambria" panose="02040503050406030204" pitchFamily="18" charset="0"/>
                <a:ea typeface="Cambria" panose="02040503050406030204" pitchFamily="18" charset="0"/>
              </a:rPr>
              <a:t>Jeg kender </a:t>
            </a:r>
            <a:r>
              <a:rPr lang="da-DK" sz="2400" b="1" dirty="0">
                <a:solidFill>
                  <a:srgbClr val="FF0000"/>
                </a:solidFill>
                <a:latin typeface="Cambria" panose="02040503050406030204" pitchFamily="18" charset="0"/>
                <a:ea typeface="Cambria" panose="02040503050406030204" pitchFamily="18" charset="0"/>
              </a:rPr>
              <a:t>indvendingerne</a:t>
            </a:r>
            <a:r>
              <a:rPr lang="da-DK" sz="2400" dirty="0">
                <a:latin typeface="Cambria" panose="02040503050406030204" pitchFamily="18" charset="0"/>
                <a:ea typeface="Cambria" panose="02040503050406030204" pitchFamily="18" charset="0"/>
              </a:rPr>
              <a:t>: Det har vi ikke tid til, der er så meget </a:t>
            </a:r>
            <a:r>
              <a:rPr lang="da-DK" sz="2400" b="1" dirty="0">
                <a:solidFill>
                  <a:srgbClr val="FF0000"/>
                </a:solidFill>
                <a:latin typeface="Cambria" panose="02040503050406030204" pitchFamily="18" charset="0"/>
                <a:ea typeface="Cambria" panose="02040503050406030204" pitchFamily="18" charset="0"/>
              </a:rPr>
              <a:t>stof vi skal nå</a:t>
            </a:r>
            <a:r>
              <a:rPr lang="da-DK" sz="2400" dirty="0">
                <a:latin typeface="Cambria" panose="02040503050406030204" pitchFamily="18" charset="0"/>
                <a:ea typeface="Cambria" panose="02040503050406030204" pitchFamily="18" charset="0"/>
              </a:rPr>
              <a:t>. Og vi har heller </a:t>
            </a:r>
            <a:r>
              <a:rPr lang="da-DK" sz="2400" b="1" dirty="0">
                <a:solidFill>
                  <a:srgbClr val="FF0000"/>
                </a:solidFill>
                <a:latin typeface="Cambria" panose="02040503050406030204" pitchFamily="18" charset="0"/>
                <a:ea typeface="Cambria" panose="02040503050406030204" pitchFamily="18" charset="0"/>
              </a:rPr>
              <a:t>ikke ressourcer</a:t>
            </a:r>
            <a:r>
              <a:rPr lang="da-DK" sz="2400" dirty="0">
                <a:latin typeface="Cambria" panose="02040503050406030204" pitchFamily="18" charset="0"/>
                <a:ea typeface="Cambria" panose="02040503050406030204" pitchFamily="18" charset="0"/>
              </a:rPr>
              <a:t> til det.</a:t>
            </a:r>
          </a:p>
          <a:p>
            <a:pPr marL="0" indent="0">
              <a:buNone/>
            </a:pPr>
            <a:endParaRPr lang="da-DK" sz="2400" dirty="0">
              <a:latin typeface="Cambria" panose="02040503050406030204" pitchFamily="18" charset="0"/>
              <a:ea typeface="Cambria" panose="02040503050406030204" pitchFamily="18" charset="0"/>
            </a:endParaRPr>
          </a:p>
          <a:p>
            <a:pPr marL="0" indent="0">
              <a:buNone/>
            </a:pPr>
            <a:endParaRPr lang="en-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Vi må bruge tid på at </a:t>
            </a:r>
            <a:r>
              <a:rPr lang="da-DK" sz="2400" b="1" dirty="0">
                <a:solidFill>
                  <a:srgbClr val="FF0000"/>
                </a:solidFill>
                <a:latin typeface="Cambria" panose="02040503050406030204" pitchFamily="18" charset="0"/>
                <a:ea typeface="Cambria" panose="02040503050406030204" pitchFamily="18" charset="0"/>
              </a:rPr>
              <a:t>diskutere de fundamentale problemer med  hinanden på tværs af systemerne</a:t>
            </a:r>
          </a:p>
          <a:p>
            <a:r>
              <a:rPr lang="da-DK" sz="2400" dirty="0">
                <a:latin typeface="Cambria" panose="02040503050406030204" pitchFamily="18" charset="0"/>
                <a:ea typeface="Cambria" panose="02040503050406030204" pitchFamily="18" charset="0"/>
              </a:rPr>
              <a:t>Vi må </a:t>
            </a:r>
            <a:r>
              <a:rPr lang="da-DK" sz="2400" b="1" dirty="0">
                <a:solidFill>
                  <a:srgbClr val="FF0000"/>
                </a:solidFill>
                <a:latin typeface="Cambria" panose="02040503050406030204" pitchFamily="18" charset="0"/>
                <a:ea typeface="Cambria" panose="02040503050406030204" pitchFamily="18" charset="0"/>
              </a:rPr>
              <a:t>udtænke og iværksætte evaluerings- og eksamensformer</a:t>
            </a:r>
            <a:r>
              <a:rPr lang="da-DK" sz="2400" dirty="0">
                <a:latin typeface="Cambria" panose="02040503050406030204" pitchFamily="18" charset="0"/>
                <a:ea typeface="Cambria" panose="02040503050406030204" pitchFamily="18" charset="0"/>
              </a:rPr>
              <a:t>, der modsvarer de egentlige </a:t>
            </a:r>
            <a:r>
              <a:rPr lang="da-DK" sz="2400" b="1" dirty="0">
                <a:solidFill>
                  <a:srgbClr val="FF0000"/>
                </a:solidFill>
                <a:latin typeface="Cambria" panose="02040503050406030204" pitchFamily="18" charset="0"/>
                <a:ea typeface="Cambria" panose="02040503050406030204" pitchFamily="18" charset="0"/>
              </a:rPr>
              <a:t>formål</a:t>
            </a:r>
            <a:r>
              <a:rPr lang="da-DK" sz="2400" dirty="0">
                <a:latin typeface="Cambria" panose="02040503050406030204" pitchFamily="18" charset="0"/>
                <a:ea typeface="Cambria" panose="02040503050406030204" pitchFamily="18" charset="0"/>
              </a:rPr>
              <a:t> med matematikundervisningen</a:t>
            </a:r>
          </a:p>
          <a:p>
            <a:r>
              <a:rPr lang="da-DK" sz="2400" dirty="0">
                <a:latin typeface="Cambria" panose="02040503050406030204" pitchFamily="18" charset="0"/>
                <a:ea typeface="Cambria" panose="02040503050406030204" pitchFamily="18" charset="0"/>
              </a:rPr>
              <a:t>Især må vi </a:t>
            </a:r>
            <a:r>
              <a:rPr lang="da-DK" sz="2400" b="1" dirty="0">
                <a:solidFill>
                  <a:srgbClr val="FF0000"/>
                </a:solidFill>
                <a:latin typeface="Cambria" panose="02040503050406030204" pitchFamily="18" charset="0"/>
                <a:ea typeface="Cambria" panose="02040503050406030204" pitchFamily="18" charset="0"/>
              </a:rPr>
              <a:t>undgå, at tidspres er en afgørende faktor</a:t>
            </a:r>
            <a:endParaRPr lang="da-DK" sz="2400" dirty="0">
              <a:latin typeface="Cambria" panose="02040503050406030204" pitchFamily="18" charset="0"/>
              <a:ea typeface="Cambria" panose="02040503050406030204" pitchFamily="18" charset="0"/>
            </a:endParaRPr>
          </a:p>
          <a:p>
            <a:endParaRPr lang="da-DK" sz="2400" dirty="0">
              <a:latin typeface="Cambria" panose="02040503050406030204" pitchFamily="18" charset="0"/>
              <a:ea typeface="Cambria" panose="02040503050406030204" pitchFamily="18" charset="0"/>
            </a:endParaRPr>
          </a:p>
          <a:p>
            <a:pPr marL="0" indent="0" algn="ctr">
              <a:buNone/>
            </a:pPr>
            <a:r>
              <a:rPr lang="da-DK" sz="3200" b="1" dirty="0">
                <a:solidFill>
                  <a:srgbClr val="7030A0"/>
                </a:solidFill>
                <a:latin typeface="Cambria" panose="02040503050406030204" pitchFamily="18" charset="0"/>
                <a:ea typeface="Cambria" panose="02040503050406030204" pitchFamily="18" charset="0"/>
              </a:rPr>
              <a:t>Gør vi alt det mindsker vi ikke bare gabet, </a:t>
            </a:r>
          </a:p>
          <a:p>
            <a:pPr marL="0" indent="0" algn="ctr">
              <a:buNone/>
            </a:pPr>
            <a:r>
              <a:rPr lang="da-DK" sz="3200" b="1" dirty="0">
                <a:solidFill>
                  <a:srgbClr val="7030A0"/>
                </a:solidFill>
                <a:latin typeface="Cambria" panose="02040503050406030204" pitchFamily="18" charset="0"/>
                <a:ea typeface="Cambria" panose="02040503050406030204" pitchFamily="18" charset="0"/>
              </a:rPr>
              <a:t>vi skaber bedre matematikundervisning!</a:t>
            </a:r>
            <a:endParaRPr lang="en-DK" sz="3200" b="1" dirty="0">
              <a:solidFill>
                <a:srgbClr val="7030A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66892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D868EB-2C49-DC56-C184-A9C9DE498271}"/>
              </a:ext>
            </a:extLst>
          </p:cNvPr>
          <p:cNvSpPr>
            <a:spLocks noGrp="1"/>
          </p:cNvSpPr>
          <p:nvPr>
            <p:ph type="title"/>
          </p:nvPr>
        </p:nvSpPr>
        <p:spPr/>
        <p:txBody>
          <a:bodyPr/>
          <a:lstStyle/>
          <a:p>
            <a:pPr algn="ctr"/>
            <a:r>
              <a:rPr lang="da-DK" b="1" dirty="0">
                <a:solidFill>
                  <a:srgbClr val="FF0000"/>
                </a:solidFill>
                <a:latin typeface="Cambria" panose="02040503050406030204" pitchFamily="18" charset="0"/>
                <a:ea typeface="Cambria" panose="02040503050406030204" pitchFamily="18" charset="0"/>
              </a:rPr>
              <a:t>Konklusion</a:t>
            </a:r>
            <a:endParaRPr lang="en-DK" b="1" dirty="0">
              <a:solidFill>
                <a:srgbClr val="FF000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370E8F28-6E99-2A64-A6B4-D4C5558CED0C}"/>
              </a:ext>
            </a:extLst>
          </p:cNvPr>
          <p:cNvSpPr>
            <a:spLocks noGrp="1"/>
          </p:cNvSpPr>
          <p:nvPr>
            <p:ph idx="1"/>
          </p:nvPr>
        </p:nvSpPr>
        <p:spPr/>
        <p:txBody>
          <a:bodyPr/>
          <a:lstStyle/>
          <a:p>
            <a:endParaRPr lang="da-DK" dirty="0">
              <a:latin typeface="Cambria" panose="02040503050406030204" pitchFamily="18" charset="0"/>
              <a:ea typeface="Cambria" panose="02040503050406030204" pitchFamily="18" charset="0"/>
            </a:endParaRPr>
          </a:p>
          <a:p>
            <a:r>
              <a:rPr lang="da-DK" dirty="0">
                <a:latin typeface="Cambria" panose="02040503050406030204" pitchFamily="18" charset="0"/>
                <a:ea typeface="Cambria" panose="02040503050406030204" pitchFamily="18" charset="0"/>
              </a:rPr>
              <a:t>Der </a:t>
            </a:r>
            <a:r>
              <a:rPr lang="da-DK" b="1" dirty="0">
                <a:latin typeface="Cambria" panose="02040503050406030204" pitchFamily="18" charset="0"/>
                <a:ea typeface="Cambria" panose="02040503050406030204" pitchFamily="18" charset="0"/>
              </a:rPr>
              <a:t>er</a:t>
            </a:r>
            <a:r>
              <a:rPr lang="da-DK" b="1" dirty="0">
                <a:solidFill>
                  <a:srgbClr val="FF0000"/>
                </a:solidFill>
                <a:latin typeface="Cambria" panose="02040503050406030204" pitchFamily="18" charset="0"/>
                <a:ea typeface="Cambria" panose="02040503050406030204" pitchFamily="18" charset="0"/>
              </a:rPr>
              <a:t> et gab</a:t>
            </a:r>
            <a:r>
              <a:rPr lang="da-DK" dirty="0">
                <a:latin typeface="Cambria" panose="02040503050406030204" pitchFamily="18" charset="0"/>
                <a:ea typeface="Cambria" panose="02040503050406030204" pitchFamily="18" charset="0"/>
              </a:rPr>
              <a:t>, som skaber </a:t>
            </a:r>
            <a:r>
              <a:rPr lang="da-DK" b="1" dirty="0">
                <a:solidFill>
                  <a:srgbClr val="FF0000"/>
                </a:solidFill>
                <a:latin typeface="Cambria" panose="02040503050406030204" pitchFamily="18" charset="0"/>
                <a:ea typeface="Cambria" panose="02040503050406030204" pitchFamily="18" charset="0"/>
              </a:rPr>
              <a:t>alvorlige problemer</a:t>
            </a:r>
          </a:p>
          <a:p>
            <a:r>
              <a:rPr lang="da-DK" dirty="0">
                <a:latin typeface="Cambria" panose="02040503050406030204" pitchFamily="18" charset="0"/>
                <a:ea typeface="Cambria" panose="02040503050406030204" pitchFamily="18" charset="0"/>
              </a:rPr>
              <a:t>Det er </a:t>
            </a:r>
            <a:r>
              <a:rPr lang="da-DK" b="1" dirty="0">
                <a:solidFill>
                  <a:srgbClr val="FF0000"/>
                </a:solidFill>
                <a:latin typeface="Cambria" panose="02040503050406030204" pitchFamily="18" charset="0"/>
                <a:ea typeface="Cambria" panose="02040503050406030204" pitchFamily="18" charset="0"/>
              </a:rPr>
              <a:t>ikke nogens skyld</a:t>
            </a:r>
            <a:r>
              <a:rPr lang="da-DK" dirty="0">
                <a:latin typeface="Cambria" panose="02040503050406030204" pitchFamily="18" charset="0"/>
                <a:ea typeface="Cambria" panose="02040503050406030204" pitchFamily="18" charset="0"/>
              </a:rPr>
              <a:t> – heller ikke ”de andres”</a:t>
            </a:r>
          </a:p>
          <a:p>
            <a:r>
              <a:rPr lang="da-DK" dirty="0">
                <a:latin typeface="Cambria" panose="02040503050406030204" pitchFamily="18" charset="0"/>
                <a:ea typeface="Cambria" panose="02040503050406030204" pitchFamily="18" charset="0"/>
              </a:rPr>
              <a:t>Vi må </a:t>
            </a:r>
            <a:r>
              <a:rPr lang="da-DK" b="1" dirty="0">
                <a:solidFill>
                  <a:srgbClr val="FF0000"/>
                </a:solidFill>
                <a:latin typeface="Cambria" panose="02040503050406030204" pitchFamily="18" charset="0"/>
                <a:ea typeface="Cambria" panose="02040503050406030204" pitchFamily="18" charset="0"/>
              </a:rPr>
              <a:t>tale med hinanden</a:t>
            </a:r>
            <a:r>
              <a:rPr lang="da-DK" dirty="0">
                <a:latin typeface="Cambria" panose="02040503050406030204" pitchFamily="18" charset="0"/>
                <a:ea typeface="Cambria" panose="02040503050406030204" pitchFamily="18" charset="0"/>
              </a:rPr>
              <a:t> om, hvad gabet </a:t>
            </a:r>
            <a:r>
              <a:rPr lang="da-DK" b="1" dirty="0">
                <a:solidFill>
                  <a:srgbClr val="FF0000"/>
                </a:solidFill>
                <a:latin typeface="Cambria" panose="02040503050406030204" pitchFamily="18" charset="0"/>
                <a:ea typeface="Cambria" panose="02040503050406030204" pitchFamily="18" charset="0"/>
              </a:rPr>
              <a:t>består i</a:t>
            </a:r>
            <a:r>
              <a:rPr lang="da-DK" dirty="0">
                <a:latin typeface="Cambria" panose="02040503050406030204" pitchFamily="18" charset="0"/>
                <a:ea typeface="Cambria" panose="02040503050406030204" pitchFamily="18" charset="0"/>
              </a:rPr>
              <a:t> og </a:t>
            </a:r>
            <a:r>
              <a:rPr lang="da-DK" b="1" dirty="0">
                <a:solidFill>
                  <a:srgbClr val="FF0000"/>
                </a:solidFill>
                <a:latin typeface="Cambria" panose="02040503050406030204" pitchFamily="18" charset="0"/>
                <a:ea typeface="Cambria" panose="02040503050406030204" pitchFamily="18" charset="0"/>
              </a:rPr>
              <a:t>kommer af</a:t>
            </a:r>
          </a:p>
          <a:p>
            <a:r>
              <a:rPr lang="da-DK" dirty="0">
                <a:latin typeface="Cambria" panose="02040503050406030204" pitchFamily="18" charset="0"/>
                <a:ea typeface="Cambria" panose="02040503050406030204" pitchFamily="18" charset="0"/>
              </a:rPr>
              <a:t>Vi må </a:t>
            </a:r>
            <a:r>
              <a:rPr lang="da-DK" b="1" dirty="0">
                <a:solidFill>
                  <a:srgbClr val="FF0000"/>
                </a:solidFill>
                <a:latin typeface="Cambria" panose="02040503050406030204" pitchFamily="18" charset="0"/>
                <a:ea typeface="Cambria" panose="02040503050406030204" pitchFamily="18" charset="0"/>
              </a:rPr>
              <a:t>tale med hinanden </a:t>
            </a:r>
            <a:r>
              <a:rPr lang="da-DK" dirty="0">
                <a:latin typeface="Cambria" panose="02040503050406030204" pitchFamily="18" charset="0"/>
                <a:ea typeface="Cambria" panose="02040503050406030204" pitchFamily="18" charset="0"/>
              </a:rPr>
              <a:t>om, </a:t>
            </a:r>
            <a:r>
              <a:rPr lang="da-DK" b="1" dirty="0">
                <a:solidFill>
                  <a:srgbClr val="FF0000"/>
                </a:solidFill>
                <a:latin typeface="Cambria" panose="02040503050406030204" pitchFamily="18" charset="0"/>
                <a:ea typeface="Cambria" panose="02040503050406030204" pitchFamily="18" charset="0"/>
              </a:rPr>
              <a:t>hvad vi kan gøre ved det</a:t>
            </a:r>
          </a:p>
          <a:p>
            <a:endParaRPr lang="da-DK" dirty="0">
              <a:latin typeface="Cambria" panose="02040503050406030204" pitchFamily="18" charset="0"/>
              <a:ea typeface="Cambria" panose="02040503050406030204" pitchFamily="18" charset="0"/>
            </a:endParaRPr>
          </a:p>
          <a:p>
            <a:pPr marL="0" indent="0" algn="ctr">
              <a:buNone/>
            </a:pPr>
            <a:r>
              <a:rPr lang="da-DK" b="1" dirty="0">
                <a:solidFill>
                  <a:srgbClr val="FF0000"/>
                </a:solidFill>
                <a:latin typeface="Cambria" panose="02040503050406030204" pitchFamily="18" charset="0"/>
                <a:ea typeface="Cambria" panose="02040503050406030204" pitchFamily="18" charset="0"/>
              </a:rPr>
              <a:t>Der </a:t>
            </a:r>
            <a:r>
              <a:rPr lang="da-DK" b="1" dirty="0">
                <a:solidFill>
                  <a:srgbClr val="0070C0"/>
                </a:solidFill>
                <a:latin typeface="Cambria" panose="02040503050406030204" pitchFamily="18" charset="0"/>
                <a:ea typeface="Cambria" panose="02040503050406030204" pitchFamily="18" charset="0"/>
              </a:rPr>
              <a:t>er</a:t>
            </a:r>
            <a:r>
              <a:rPr lang="da-DK" b="1" dirty="0">
                <a:solidFill>
                  <a:srgbClr val="FF0000"/>
                </a:solidFill>
                <a:latin typeface="Cambria" panose="02040503050406030204" pitchFamily="18" charset="0"/>
                <a:ea typeface="Cambria" panose="02040503050406030204" pitchFamily="18" charset="0"/>
              </a:rPr>
              <a:t> noget vi kan gøre!</a:t>
            </a:r>
            <a:endParaRPr lang="en-DK"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340585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EBE46295-E078-1A57-4354-EF7B2A9EEC58}"/>
              </a:ext>
            </a:extLst>
          </p:cNvPr>
          <p:cNvSpPr>
            <a:spLocks noGrp="1"/>
          </p:cNvSpPr>
          <p:nvPr>
            <p:ph idx="1"/>
          </p:nvPr>
        </p:nvSpPr>
        <p:spPr>
          <a:xfrm>
            <a:off x="640080" y="411480"/>
            <a:ext cx="10713720" cy="5765483"/>
          </a:xfrm>
        </p:spPr>
        <p:txBody>
          <a:bodyPr/>
          <a:lstStyle/>
          <a:p>
            <a:pPr marL="0" indent="0">
              <a:buNone/>
            </a:pPr>
            <a:endParaRPr lang="da-DK" dirty="0">
              <a:latin typeface="Cambria" panose="02040503050406030204" pitchFamily="18" charset="0"/>
              <a:ea typeface="Cambria" panose="02040503050406030204" pitchFamily="18" charset="0"/>
              <a:sym typeface="Wingdings" panose="05000000000000000000" pitchFamily="2" charset="2"/>
            </a:endParaRPr>
          </a:p>
          <a:p>
            <a:pPr marL="0" indent="0" algn="ctr">
              <a:buNone/>
            </a:pPr>
            <a:endParaRPr lang="da-DK" sz="4800" b="1" dirty="0">
              <a:latin typeface="Cambria" panose="02040503050406030204" pitchFamily="18" charset="0"/>
              <a:ea typeface="Cambria" panose="02040503050406030204" pitchFamily="18" charset="0"/>
              <a:sym typeface="Wingdings" panose="05000000000000000000" pitchFamily="2" charset="2"/>
            </a:endParaRPr>
          </a:p>
          <a:p>
            <a:pPr marL="0" indent="0" algn="ctr">
              <a:buNone/>
            </a:pPr>
            <a:endParaRPr lang="da-DK" sz="4800" b="1" dirty="0">
              <a:latin typeface="Cambria" panose="02040503050406030204" pitchFamily="18" charset="0"/>
              <a:ea typeface="Cambria" panose="02040503050406030204" pitchFamily="18" charset="0"/>
              <a:sym typeface="Wingdings" panose="05000000000000000000" pitchFamily="2" charset="2"/>
            </a:endParaRPr>
          </a:p>
          <a:p>
            <a:pPr marL="0" indent="0" algn="ctr">
              <a:buNone/>
            </a:pPr>
            <a:r>
              <a:rPr lang="da-DK" sz="4800" b="1" dirty="0">
                <a:latin typeface="Cambria" panose="02040503050406030204" pitchFamily="18" charset="0"/>
                <a:ea typeface="Cambria" panose="02040503050406030204" pitchFamily="18" charset="0"/>
                <a:sym typeface="Wingdings" panose="05000000000000000000" pitchFamily="2" charset="2"/>
              </a:rPr>
              <a:t>Tak for opmærksomheden!</a:t>
            </a:r>
          </a:p>
          <a:p>
            <a:pPr marL="0" indent="0" algn="ctr">
              <a:buNone/>
            </a:pPr>
            <a:endParaRPr lang="da-DK" sz="4800" dirty="0">
              <a:latin typeface="Cambria" panose="02040503050406030204" pitchFamily="18" charset="0"/>
              <a:ea typeface="Cambria" panose="02040503050406030204" pitchFamily="18" charset="0"/>
              <a:sym typeface="Wingdings" panose="05000000000000000000" pitchFamily="2" charset="2"/>
            </a:endParaRPr>
          </a:p>
          <a:p>
            <a:pPr marL="0" indent="0" algn="ctr">
              <a:buNone/>
            </a:pPr>
            <a:r>
              <a:rPr lang="en-DK" sz="7200" dirty="0">
                <a:latin typeface="Cambria" panose="02040503050406030204" pitchFamily="18" charset="0"/>
                <a:ea typeface="Cambria" panose="02040503050406030204" pitchFamily="18" charset="0"/>
                <a:sym typeface="Wingdings" panose="05000000000000000000" pitchFamily="2" charset="2"/>
              </a:rPr>
              <a:t></a:t>
            </a:r>
            <a:endParaRPr lang="en-DK" sz="72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41797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B3FB59A-4EDD-ABC8-A821-C66F2E4B26C1}"/>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Standardforklaringer – re: ”afsenderne”</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DD772294-F281-9B93-4D0E-09E254CFB5E0}"/>
              </a:ext>
            </a:extLst>
          </p:cNvPr>
          <p:cNvSpPr>
            <a:spLocks noGrp="1"/>
          </p:cNvSpPr>
          <p:nvPr>
            <p:ph idx="1"/>
          </p:nvPr>
        </p:nvSpPr>
        <p:spPr>
          <a:xfrm>
            <a:off x="838200" y="1825624"/>
            <a:ext cx="10719816" cy="4602607"/>
          </a:xfrm>
        </p:spPr>
        <p:txBody>
          <a:bodyPr>
            <a:normAutofit/>
          </a:bodyPr>
          <a:lstStyle/>
          <a:p>
            <a:r>
              <a:rPr lang="da-DK" sz="2400" b="1" dirty="0">
                <a:solidFill>
                  <a:srgbClr val="0070C0"/>
                </a:solidFill>
                <a:latin typeface="Cambria" panose="02040503050406030204" pitchFamily="18" charset="0"/>
                <a:ea typeface="Cambria" panose="02040503050406030204" pitchFamily="18" charset="0"/>
              </a:rPr>
              <a:t>Tilstrømningen til gymnasiet</a:t>
            </a:r>
            <a:r>
              <a:rPr lang="da-DK" sz="2400" dirty="0">
                <a:latin typeface="Cambria" panose="02040503050406030204" pitchFamily="18" charset="0"/>
                <a:ea typeface="Cambria" panose="02040503050406030204" pitchFamily="18" charset="0"/>
              </a:rPr>
              <a:t> er </a:t>
            </a:r>
            <a:r>
              <a:rPr lang="da-DK" sz="2400" b="1" dirty="0">
                <a:solidFill>
                  <a:srgbClr val="FF0000"/>
                </a:solidFill>
                <a:latin typeface="Cambria" panose="02040503050406030204" pitchFamily="18" charset="0"/>
                <a:ea typeface="Cambria" panose="02040503050406030204" pitchFamily="18" charset="0"/>
              </a:rPr>
              <a:t>vokset</a:t>
            </a:r>
            <a:r>
              <a:rPr lang="da-DK" sz="2400" dirty="0">
                <a:latin typeface="Cambria" panose="02040503050406030204" pitchFamily="18" charset="0"/>
                <a:ea typeface="Cambria" panose="02040503050406030204" pitchFamily="18" charset="0"/>
              </a:rPr>
              <a:t> kraftigt siden 70’erne, ikke mindst til gymnasial </a:t>
            </a:r>
            <a:r>
              <a:rPr lang="da-DK" sz="2400" b="1" dirty="0">
                <a:solidFill>
                  <a:srgbClr val="0070C0"/>
                </a:solidFill>
                <a:latin typeface="Cambria" panose="02040503050406030204" pitchFamily="18" charset="0"/>
                <a:ea typeface="Cambria" panose="02040503050406030204" pitchFamily="18" charset="0"/>
              </a:rPr>
              <a:t>matematikundervisning</a:t>
            </a:r>
          </a:p>
          <a:p>
            <a:endParaRPr lang="da-DK" sz="2400" b="1" dirty="0">
              <a:solidFill>
                <a:srgbClr val="0070C0"/>
              </a:solidFill>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Gymnasial matematikundervisning </a:t>
            </a:r>
            <a:r>
              <a:rPr lang="da-DK" sz="2400" b="1" dirty="0">
                <a:solidFill>
                  <a:srgbClr val="0070C0"/>
                </a:solidFill>
                <a:latin typeface="Cambria" panose="02040503050406030204" pitchFamily="18" charset="0"/>
                <a:ea typeface="Cambria" panose="02040503050406030204" pitchFamily="18" charset="0"/>
              </a:rPr>
              <a:t>forbereder eleverne</a:t>
            </a:r>
            <a:r>
              <a:rPr lang="da-DK" sz="2400" dirty="0">
                <a:latin typeface="Cambria" panose="02040503050406030204" pitchFamily="18" charset="0"/>
                <a:ea typeface="Cambria" panose="02040503050406030204" pitchFamily="18" charset="0"/>
              </a:rPr>
              <a:t> til </a:t>
            </a:r>
            <a:r>
              <a:rPr lang="da-DK" sz="2400" b="1" dirty="0">
                <a:solidFill>
                  <a:srgbClr val="FF0000"/>
                </a:solidFill>
                <a:latin typeface="Cambria" panose="02040503050406030204" pitchFamily="18" charset="0"/>
                <a:ea typeface="Cambria" panose="02040503050406030204" pitchFamily="18" charset="0"/>
              </a:rPr>
              <a:t>langt mere</a:t>
            </a:r>
            <a:r>
              <a:rPr lang="da-DK" sz="2400" dirty="0">
                <a:latin typeface="Cambria" panose="02040503050406030204" pitchFamily="18" charset="0"/>
                <a:ea typeface="Cambria" panose="02040503050406030204" pitchFamily="18" charset="0"/>
              </a:rPr>
              <a:t> end til </a:t>
            </a:r>
            <a:r>
              <a:rPr lang="da-DK" sz="2400" b="1" dirty="0">
                <a:solidFill>
                  <a:srgbClr val="0070C0"/>
                </a:solidFill>
                <a:latin typeface="Cambria" panose="02040503050406030204" pitchFamily="18" charset="0"/>
                <a:ea typeface="Cambria" panose="02040503050406030204" pitchFamily="18" charset="0"/>
              </a:rPr>
              <a:t>universitær (matematik)undervisning</a:t>
            </a:r>
          </a:p>
          <a:p>
            <a:endParaRPr lang="da-DK" sz="2400" b="1" dirty="0">
              <a:solidFill>
                <a:srgbClr val="0070C0"/>
              </a:solidFill>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Publikum</a:t>
            </a:r>
            <a:r>
              <a:rPr lang="da-DK" sz="2400" dirty="0">
                <a:latin typeface="Cambria" panose="02040503050406030204" pitchFamily="18" charset="0"/>
                <a:ea typeface="Cambria" panose="02040503050406030204" pitchFamily="18" charset="0"/>
              </a:rPr>
              <a:t> er derfor blevet </a:t>
            </a:r>
            <a:r>
              <a:rPr lang="da-DK" sz="2400" b="1" dirty="0">
                <a:solidFill>
                  <a:srgbClr val="FF0000"/>
                </a:solidFill>
                <a:latin typeface="Cambria" panose="02040503050406030204" pitchFamily="18" charset="0"/>
                <a:ea typeface="Cambria" panose="02040503050406030204" pitchFamily="18" charset="0"/>
              </a:rPr>
              <a:t>langt bredere</a:t>
            </a:r>
            <a:r>
              <a:rPr lang="da-DK" sz="2400" dirty="0">
                <a:latin typeface="Cambria" panose="02040503050406030204" pitchFamily="18" charset="0"/>
                <a:ea typeface="Cambria" panose="02040503050406030204" pitchFamily="18" charset="0"/>
              </a:rPr>
              <a:t>, så matematiks </a:t>
            </a:r>
            <a:r>
              <a:rPr lang="da-DK" sz="2400" b="1" dirty="0">
                <a:solidFill>
                  <a:srgbClr val="FF0000"/>
                </a:solidFill>
                <a:latin typeface="Cambria" panose="02040503050406030204" pitchFamily="18" charset="0"/>
                <a:ea typeface="Cambria" panose="02040503050406030204" pitchFamily="18" charset="0"/>
              </a:rPr>
              <a:t>fokus ændres</a:t>
            </a:r>
            <a:r>
              <a:rPr lang="da-DK" sz="2400" dirty="0">
                <a:latin typeface="Cambria" panose="02040503050406030204" pitchFamily="18" charset="0"/>
                <a:ea typeface="Cambria" panose="02040503050406030204" pitchFamily="18" charset="0"/>
              </a:rPr>
              <a:t>, og de </a:t>
            </a:r>
            <a:r>
              <a:rPr lang="da-DK" sz="2400" b="1" dirty="0">
                <a:solidFill>
                  <a:srgbClr val="FF0000"/>
                </a:solidFill>
                <a:latin typeface="Cambria" panose="02040503050406030204" pitchFamily="18" charset="0"/>
                <a:ea typeface="Cambria" panose="02040503050406030204" pitchFamily="18" charset="0"/>
              </a:rPr>
              <a:t>teoretiske aspekter</a:t>
            </a:r>
            <a:r>
              <a:rPr lang="da-DK" sz="2400" dirty="0">
                <a:latin typeface="Cambria" panose="02040503050406030204" pitchFamily="18" charset="0"/>
                <a:ea typeface="Cambria" panose="02040503050406030204" pitchFamily="18" charset="0"/>
              </a:rPr>
              <a:t> fortyndes</a:t>
            </a:r>
          </a:p>
          <a:p>
            <a:endParaRPr lang="da-DK" sz="2400" dirty="0">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Gymnasial matematikundervisning</a:t>
            </a:r>
            <a:r>
              <a:rPr lang="da-DK" sz="2400" dirty="0">
                <a:latin typeface="Cambria" panose="02040503050406030204" pitchFamily="18" charset="0"/>
                <a:ea typeface="Cambria" panose="02040503050406030204" pitchFamily="18" charset="0"/>
              </a:rPr>
              <a:t> har undergået en </a:t>
            </a:r>
            <a:r>
              <a:rPr lang="da-DK" sz="2400" b="1" dirty="0">
                <a:solidFill>
                  <a:srgbClr val="FF0000"/>
                </a:solidFill>
                <a:latin typeface="Cambria" panose="02040503050406030204" pitchFamily="18" charset="0"/>
                <a:ea typeface="Cambria" panose="02040503050406030204" pitchFamily="18" charset="0"/>
              </a:rPr>
              <a:t>voldsom digitalisering</a:t>
            </a:r>
          </a:p>
          <a:p>
            <a:endParaRPr lang="da-DK"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2565864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BA16ED55-612B-39A0-0E34-73156417475E}"/>
              </a:ext>
            </a:extLst>
          </p:cNvPr>
          <p:cNvSpPr>
            <a:spLocks noGrp="1"/>
          </p:cNvSpPr>
          <p:nvPr>
            <p:ph idx="1"/>
          </p:nvPr>
        </p:nvSpPr>
        <p:spPr>
          <a:xfrm>
            <a:off x="621792" y="347472"/>
            <a:ext cx="11064240" cy="6163056"/>
          </a:xfrm>
        </p:spPr>
        <p:txBody>
          <a:bodyPr>
            <a:normAutofit/>
          </a:bodyPr>
          <a:lstStyle/>
          <a:p>
            <a:endParaRPr lang="da-DK" sz="2400" b="1" dirty="0">
              <a:solidFill>
                <a:srgbClr val="0070C0"/>
              </a:solidFill>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Sammenhængende lærebogssystemer</a:t>
            </a:r>
            <a:r>
              <a:rPr lang="da-DK" sz="2400" dirty="0">
                <a:latin typeface="Cambria" panose="02040503050406030204" pitchFamily="18" charset="0"/>
                <a:ea typeface="Cambria" panose="02040503050406030204" pitchFamily="18" charset="0"/>
              </a:rPr>
              <a:t> har </a:t>
            </a:r>
            <a:r>
              <a:rPr lang="da-DK" sz="2400" b="1" dirty="0">
                <a:solidFill>
                  <a:srgbClr val="FF0000"/>
                </a:solidFill>
                <a:latin typeface="Cambria" panose="02040503050406030204" pitchFamily="18" charset="0"/>
                <a:ea typeface="Cambria" panose="02040503050406030204" pitchFamily="18" charset="0"/>
              </a:rPr>
              <a:t>tabt terræn</a:t>
            </a:r>
            <a:r>
              <a:rPr lang="da-DK" sz="2400" dirty="0">
                <a:latin typeface="Cambria" panose="02040503050406030204" pitchFamily="18" charset="0"/>
                <a:ea typeface="Cambria" panose="02040503050406030204" pitchFamily="18" charset="0"/>
              </a:rPr>
              <a:t> til fordel for </a:t>
            </a:r>
            <a:r>
              <a:rPr lang="da-DK" sz="2400" b="1" dirty="0">
                <a:solidFill>
                  <a:srgbClr val="0070C0"/>
                </a:solidFill>
                <a:latin typeface="Cambria" panose="02040503050406030204" pitchFamily="18" charset="0"/>
                <a:ea typeface="Cambria" panose="02040503050406030204" pitchFamily="18" charset="0"/>
              </a:rPr>
              <a:t>udklip</a:t>
            </a:r>
            <a:r>
              <a:rPr lang="da-DK" sz="2400"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noter</a:t>
            </a:r>
            <a:r>
              <a:rPr lang="da-DK" sz="2400" dirty="0">
                <a:latin typeface="Cambria" panose="02040503050406030204" pitchFamily="18" charset="0"/>
                <a:ea typeface="Cambria" panose="02040503050406030204" pitchFamily="18" charset="0"/>
              </a:rPr>
              <a:t> og </a:t>
            </a:r>
            <a:r>
              <a:rPr lang="da-DK" sz="2400" b="1" dirty="0">
                <a:solidFill>
                  <a:srgbClr val="0070C0"/>
                </a:solidFill>
                <a:latin typeface="Cambria" panose="02040503050406030204" pitchFamily="18" charset="0"/>
                <a:ea typeface="Cambria" panose="02040503050406030204" pitchFamily="18" charset="0"/>
              </a:rPr>
              <a:t>internet</a:t>
            </a:r>
          </a:p>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Da gymnasiet </a:t>
            </a:r>
            <a:r>
              <a:rPr lang="da-DK" sz="2400" b="1" dirty="0">
                <a:solidFill>
                  <a:srgbClr val="FF0000"/>
                </a:solidFill>
                <a:latin typeface="Cambria" panose="02040503050406030204" pitchFamily="18" charset="0"/>
                <a:ea typeface="Cambria" panose="02040503050406030204" pitchFamily="18" charset="0"/>
              </a:rPr>
              <a:t>også</a:t>
            </a:r>
            <a:r>
              <a:rPr lang="da-DK" sz="2400" b="1" dirty="0">
                <a:solidFill>
                  <a:srgbClr val="0070C0"/>
                </a:solidFill>
                <a:latin typeface="Cambria" panose="02040503050406030204" pitchFamily="18" charset="0"/>
                <a:ea typeface="Cambria" panose="02040503050406030204" pitchFamily="18" charset="0"/>
              </a:rPr>
              <a:t> forbereder til matematikholdige universitetsstudier,</a:t>
            </a:r>
            <a:r>
              <a:rPr lang="da-DK" sz="2400" dirty="0">
                <a:latin typeface="Cambria" panose="02040503050406030204" pitchFamily="18" charset="0"/>
                <a:ea typeface="Cambria" panose="02040503050406030204" pitchFamily="18" charset="0"/>
              </a:rPr>
              <a:t> er man </a:t>
            </a:r>
            <a:r>
              <a:rPr lang="da-DK" sz="2400" b="1" dirty="0">
                <a:solidFill>
                  <a:srgbClr val="FF0000"/>
                </a:solidFill>
                <a:latin typeface="Cambria" panose="02040503050406030204" pitchFamily="18" charset="0"/>
                <a:ea typeface="Cambria" panose="02040503050406030204" pitchFamily="18" charset="0"/>
              </a:rPr>
              <a:t>tilbageholdende med at svække stofbredden</a:t>
            </a:r>
            <a:r>
              <a:rPr lang="da-DK" sz="2400" dirty="0">
                <a:latin typeface="Matura MT Script Capitals" panose="03020802060602070202" pitchFamily="66" charset="0"/>
                <a:ea typeface="Cambria" panose="02040503050406030204" pitchFamily="18" charset="0"/>
              </a:rPr>
              <a:t> </a:t>
            </a:r>
            <a:r>
              <a:rPr lang="da-DK" sz="2400" dirty="0">
                <a:latin typeface="Cambria" panose="02040503050406030204" pitchFamily="18" charset="0"/>
                <a:ea typeface="Cambria" panose="02040503050406030204" pitchFamily="18" charset="0"/>
              </a:rPr>
              <a:t>⇒ (stof)</a:t>
            </a:r>
            <a:r>
              <a:rPr lang="da-DK" sz="2400" b="1" dirty="0">
                <a:solidFill>
                  <a:srgbClr val="FF0000"/>
                </a:solidFill>
                <a:latin typeface="Cambria" panose="02040503050406030204" pitchFamily="18" charset="0"/>
                <a:ea typeface="Cambria" panose="02040503050406030204" pitchFamily="18" charset="0"/>
              </a:rPr>
              <a:t>kvantitet vinder over kvalitet</a:t>
            </a:r>
            <a:r>
              <a:rPr lang="da-DK" sz="2400" dirty="0">
                <a:latin typeface="Cambria" panose="02040503050406030204" pitchFamily="18" charset="0"/>
                <a:ea typeface="Cambria" panose="02040503050406030204" pitchFamily="18" charset="0"/>
              </a:rPr>
              <a:t> (</a:t>
            </a:r>
            <a:r>
              <a:rPr lang="da-DK" sz="2400" i="1" dirty="0">
                <a:solidFill>
                  <a:srgbClr val="7030A0"/>
                </a:solidFill>
                <a:latin typeface="Cambria" panose="02040503050406030204" pitchFamily="18" charset="0"/>
                <a:ea typeface="Cambria" panose="02040503050406030204" pitchFamily="18" charset="0"/>
              </a:rPr>
              <a:t>”an </a:t>
            </a:r>
            <a:r>
              <a:rPr lang="da-DK" sz="2400" i="1" dirty="0" err="1">
                <a:solidFill>
                  <a:srgbClr val="7030A0"/>
                </a:solidFill>
                <a:latin typeface="Cambria" panose="02040503050406030204" pitchFamily="18" charset="0"/>
                <a:ea typeface="Cambria" panose="02040503050406030204" pitchFamily="18" charset="0"/>
              </a:rPr>
              <a:t>inch</a:t>
            </a:r>
            <a:r>
              <a:rPr lang="da-DK" sz="2400" i="1" dirty="0">
                <a:solidFill>
                  <a:srgbClr val="7030A0"/>
                </a:solidFill>
                <a:latin typeface="Cambria" panose="02040503050406030204" pitchFamily="18" charset="0"/>
                <a:ea typeface="Cambria" panose="02040503050406030204" pitchFamily="18" charset="0"/>
              </a:rPr>
              <a:t> </a:t>
            </a:r>
            <a:r>
              <a:rPr lang="da-DK" sz="2400" i="1" dirty="0" err="1">
                <a:solidFill>
                  <a:srgbClr val="7030A0"/>
                </a:solidFill>
                <a:latin typeface="Cambria" panose="02040503050406030204" pitchFamily="18" charset="0"/>
                <a:ea typeface="Cambria" panose="02040503050406030204" pitchFamily="18" charset="0"/>
              </a:rPr>
              <a:t>deep</a:t>
            </a:r>
            <a:r>
              <a:rPr lang="da-DK" sz="2400" i="1" dirty="0">
                <a:solidFill>
                  <a:srgbClr val="7030A0"/>
                </a:solidFill>
                <a:latin typeface="Cambria" panose="02040503050406030204" pitchFamily="18" charset="0"/>
                <a:ea typeface="Cambria" panose="02040503050406030204" pitchFamily="18" charset="0"/>
              </a:rPr>
              <a:t>, a mile </a:t>
            </a:r>
            <a:r>
              <a:rPr lang="da-DK" sz="2400" i="1" dirty="0" err="1">
                <a:solidFill>
                  <a:srgbClr val="7030A0"/>
                </a:solidFill>
                <a:latin typeface="Cambria" panose="02040503050406030204" pitchFamily="18" charset="0"/>
                <a:ea typeface="Cambria" panose="02040503050406030204" pitchFamily="18" charset="0"/>
              </a:rPr>
              <a:t>wide</a:t>
            </a:r>
            <a:r>
              <a:rPr lang="da-DK" sz="2400" i="1" dirty="0">
                <a:solidFill>
                  <a:srgbClr val="7030A0"/>
                </a:solidFill>
                <a:latin typeface="Cambria" panose="02040503050406030204" pitchFamily="18" charset="0"/>
                <a:ea typeface="Cambria" panose="02040503050406030204" pitchFamily="18" charset="0"/>
              </a:rPr>
              <a:t>”</a:t>
            </a:r>
            <a:r>
              <a:rPr lang="da-DK" sz="2400" dirty="0">
                <a:latin typeface="Cambria" panose="02040503050406030204" pitchFamily="18" charset="0"/>
                <a:ea typeface="Cambria" panose="02040503050406030204" pitchFamily="18" charset="0"/>
              </a:rPr>
              <a:t> (Bill Schmidt, 1996))</a:t>
            </a:r>
          </a:p>
          <a:p>
            <a:endParaRPr lang="da-DK" sz="2400" dirty="0">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Læringskulturen</a:t>
            </a:r>
            <a:r>
              <a:rPr lang="da-DK" sz="2400" dirty="0">
                <a:latin typeface="Cambria" panose="02040503050406030204" pitchFamily="18" charset="0"/>
                <a:ea typeface="Cambria" panose="02040503050406030204" pitchFamily="18" charset="0"/>
              </a:rPr>
              <a:t> er under </a:t>
            </a:r>
            <a:r>
              <a:rPr lang="da-DK" sz="2400" b="1" dirty="0">
                <a:solidFill>
                  <a:srgbClr val="FF0000"/>
                </a:solidFill>
                <a:latin typeface="Cambria" panose="02040503050406030204" pitchFamily="18" charset="0"/>
                <a:ea typeface="Cambria" panose="02040503050406030204" pitchFamily="18" charset="0"/>
              </a:rPr>
              <a:t>forandring/erodering</a:t>
            </a:r>
            <a:r>
              <a:rPr lang="da-DK" sz="2400" dirty="0">
                <a:latin typeface="Cambria" panose="02040503050406030204" pitchFamily="18" charset="0"/>
                <a:ea typeface="Cambria" panose="02040503050406030204" pitchFamily="18" charset="0"/>
              </a:rPr>
              <a:t>, især </a:t>
            </a:r>
            <a:r>
              <a:rPr lang="da-DK" sz="2400" dirty="0" err="1">
                <a:latin typeface="Cambria" panose="02040503050406030204" pitchFamily="18" charset="0"/>
                <a:ea typeface="Cambria" panose="02040503050406030204" pitchFamily="18" charset="0"/>
              </a:rPr>
              <a:t>p.g.a</a:t>
            </a:r>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opmærksomhedsdivergens</a:t>
            </a:r>
            <a:r>
              <a:rPr lang="da-DK" sz="2400" dirty="0">
                <a:latin typeface="Cambria" panose="02040503050406030204" pitchFamily="18" charset="0"/>
                <a:ea typeface="Cambria" panose="02040503050406030204" pitchFamily="18" charset="0"/>
              </a:rPr>
              <a:t> hos eleverne</a:t>
            </a:r>
          </a:p>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Elevernes daglige </a:t>
            </a:r>
            <a:r>
              <a:rPr lang="da-DK" sz="2400" b="1" dirty="0">
                <a:solidFill>
                  <a:srgbClr val="0070C0"/>
                </a:solidFill>
                <a:latin typeface="Cambria" panose="02040503050406030204" pitchFamily="18" charset="0"/>
                <a:ea typeface="Cambria" panose="02040503050406030204" pitchFamily="18" charset="0"/>
              </a:rPr>
              <a:t>hjemmearbejde</a:t>
            </a:r>
            <a:r>
              <a:rPr lang="da-DK" sz="2400" dirty="0">
                <a:latin typeface="Cambria" panose="02040503050406030204" pitchFamily="18" charset="0"/>
                <a:ea typeface="Cambria" panose="02040503050406030204" pitchFamily="18" charset="0"/>
              </a:rPr>
              <a:t> er blevet </a:t>
            </a:r>
            <a:r>
              <a:rPr lang="da-DK" sz="2400" b="1" dirty="0">
                <a:solidFill>
                  <a:srgbClr val="FF0000"/>
                </a:solidFill>
                <a:latin typeface="Cambria" panose="02040503050406030204" pitchFamily="18" charset="0"/>
                <a:ea typeface="Cambria" panose="02040503050406030204" pitchFamily="18" charset="0"/>
              </a:rPr>
              <a:t>reduceret</a:t>
            </a:r>
          </a:p>
          <a:p>
            <a:endParaRPr lang="da-DK" sz="2400" b="1" dirty="0">
              <a:solidFill>
                <a:srgbClr val="FF0000"/>
              </a:solidFill>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190009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9C40C873-EA3F-7C10-444A-2BC79D808B19}"/>
              </a:ext>
            </a:extLst>
          </p:cNvPr>
          <p:cNvSpPr>
            <a:spLocks noGrp="1"/>
          </p:cNvSpPr>
          <p:nvPr>
            <p:ph idx="1"/>
          </p:nvPr>
        </p:nvSpPr>
        <p:spPr>
          <a:xfrm>
            <a:off x="640080" y="384048"/>
            <a:ext cx="10963656" cy="6080760"/>
          </a:xfrm>
        </p:spPr>
        <p:txBody>
          <a:bodyPr/>
          <a:lstStyle/>
          <a:p>
            <a:endParaRPr lang="da-DK" sz="2400" b="1" dirty="0">
              <a:solidFill>
                <a:srgbClr val="0070C0"/>
              </a:solidFill>
              <a:latin typeface="Cambria" panose="02040503050406030204" pitchFamily="18" charset="0"/>
              <a:ea typeface="Cambria" panose="02040503050406030204" pitchFamily="18" charset="0"/>
            </a:endParaRPr>
          </a:p>
          <a:p>
            <a:endParaRPr lang="da-DK" sz="2400" b="1" dirty="0">
              <a:solidFill>
                <a:srgbClr val="0070C0"/>
              </a:solidFill>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Folkeskolens matematikundervisning</a:t>
            </a:r>
            <a:r>
              <a:rPr lang="da-DK" sz="2400" dirty="0">
                <a:latin typeface="Cambria" panose="02040503050406030204" pitchFamily="18" charset="0"/>
                <a:ea typeface="Cambria" panose="02040503050406030204" pitchFamily="18" charset="0"/>
              </a:rPr>
              <a:t> er blevet </a:t>
            </a:r>
            <a:r>
              <a:rPr lang="da-DK" sz="2400" b="1" dirty="0">
                <a:solidFill>
                  <a:srgbClr val="FF0000"/>
                </a:solidFill>
                <a:latin typeface="Cambria" panose="02040503050406030204" pitchFamily="18" charset="0"/>
                <a:ea typeface="Cambria" panose="02040503050406030204" pitchFamily="18" charset="0"/>
              </a:rPr>
              <a:t>svækket</a:t>
            </a:r>
            <a:r>
              <a:rPr lang="da-DK" sz="2400" dirty="0">
                <a:latin typeface="Cambria" panose="02040503050406030204" pitchFamily="18" charset="0"/>
                <a:ea typeface="Cambria" panose="02040503050406030204" pitchFamily="18" charset="0"/>
              </a:rPr>
              <a:t>, både </a:t>
            </a:r>
            <a:r>
              <a:rPr lang="da-DK" sz="2400" b="1" dirty="0">
                <a:solidFill>
                  <a:srgbClr val="0070C0"/>
                </a:solidFill>
                <a:latin typeface="Cambria" panose="02040503050406030204" pitchFamily="18" charset="0"/>
                <a:ea typeface="Cambria" panose="02040503050406030204" pitchFamily="18" charset="0"/>
              </a:rPr>
              <a:t>begrebsligt</a:t>
            </a:r>
            <a:r>
              <a:rPr lang="da-DK" sz="2400" dirty="0">
                <a:latin typeface="Cambria" panose="02040503050406030204" pitchFamily="18" charset="0"/>
                <a:ea typeface="Cambria" panose="02040503050406030204" pitchFamily="18" charset="0"/>
              </a:rPr>
              <a:t> og </a:t>
            </a:r>
            <a:r>
              <a:rPr lang="da-DK" sz="2400" b="1" dirty="0">
                <a:solidFill>
                  <a:srgbClr val="0070C0"/>
                </a:solidFill>
                <a:latin typeface="Cambria" panose="02040503050406030204" pitchFamily="18" charset="0"/>
                <a:ea typeface="Cambria" panose="02040503050406030204" pitchFamily="18" charset="0"/>
              </a:rPr>
              <a:t>færdighedsmæssigt</a:t>
            </a:r>
          </a:p>
          <a:p>
            <a:endParaRPr lang="da-DK" sz="2400" b="1" dirty="0">
              <a:solidFill>
                <a:srgbClr val="0070C0"/>
              </a:solidFill>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Fagligheden i folkeskolelæreruddannelsen i matematik</a:t>
            </a:r>
            <a:r>
              <a:rPr lang="da-DK" sz="2400" dirty="0">
                <a:latin typeface="Cambria" panose="02040503050406030204" pitchFamily="18" charset="0"/>
                <a:ea typeface="Cambria" panose="02040503050406030204" pitchFamily="18" charset="0"/>
              </a:rPr>
              <a:t> er blevet </a:t>
            </a:r>
            <a:r>
              <a:rPr lang="da-DK" sz="2400" b="1" dirty="0">
                <a:solidFill>
                  <a:srgbClr val="FF0000"/>
                </a:solidFill>
                <a:latin typeface="Cambria" panose="02040503050406030204" pitchFamily="18" charset="0"/>
                <a:ea typeface="Cambria" panose="02040503050406030204" pitchFamily="18" charset="0"/>
              </a:rPr>
              <a:t>svækket</a:t>
            </a:r>
            <a:r>
              <a:rPr lang="da-DK" sz="2400" dirty="0">
                <a:latin typeface="Cambria" panose="02040503050406030204" pitchFamily="18" charset="0"/>
                <a:ea typeface="Cambria" panose="02040503050406030204" pitchFamily="18" charset="0"/>
              </a:rPr>
              <a:t> navnlig </a:t>
            </a:r>
            <a:r>
              <a:rPr lang="da-DK" sz="2400" dirty="0" err="1">
                <a:latin typeface="Cambria" panose="02040503050406030204" pitchFamily="18" charset="0"/>
                <a:ea typeface="Cambria" panose="02040503050406030204" pitchFamily="18" charset="0"/>
              </a:rPr>
              <a:t>p.g.a</a:t>
            </a:r>
            <a:r>
              <a:rPr lang="da-DK" sz="2400" dirty="0">
                <a:latin typeface="Cambria" panose="02040503050406030204" pitchFamily="18" charset="0"/>
                <a:ea typeface="Cambria" panose="02040503050406030204" pitchFamily="18" charset="0"/>
              </a:rPr>
              <a:t>. tidsrammerne </a:t>
            </a:r>
          </a:p>
          <a:p>
            <a:endParaRPr lang="da-DK" sz="2400" dirty="0">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Tidspresset</a:t>
            </a:r>
            <a:r>
              <a:rPr lang="da-DK" sz="2400" dirty="0">
                <a:latin typeface="Cambria" panose="02040503050406030204" pitchFamily="18" charset="0"/>
                <a:ea typeface="Cambria" panose="02040503050406030204" pitchFamily="18" charset="0"/>
              </a:rPr>
              <a:t> i læreruddannelsen indebærer, at </a:t>
            </a:r>
            <a:r>
              <a:rPr lang="da-DK" sz="2400" b="1" dirty="0">
                <a:solidFill>
                  <a:srgbClr val="FF0000"/>
                </a:solidFill>
                <a:latin typeface="Cambria" panose="02040503050406030204" pitchFamily="18" charset="0"/>
                <a:ea typeface="Cambria" panose="02040503050406030204" pitchFamily="18" charset="0"/>
              </a:rPr>
              <a:t>faget læres i samspil med dets didaktik, </a:t>
            </a:r>
            <a:r>
              <a:rPr lang="da-DK" sz="2400" dirty="0">
                <a:latin typeface="Cambria" panose="02040503050406030204" pitchFamily="18" charset="0"/>
                <a:ea typeface="Cambria" panose="02040503050406030204" pitchFamily="18" charset="0"/>
              </a:rPr>
              <a:t>dvs. </a:t>
            </a:r>
            <a:r>
              <a:rPr lang="da-DK" sz="2400" b="1" dirty="0">
                <a:solidFill>
                  <a:srgbClr val="0070C0"/>
                </a:solidFill>
                <a:latin typeface="Cambria" panose="02040503050406030204" pitchFamily="18" charset="0"/>
                <a:ea typeface="Cambria" panose="02040503050406030204" pitchFamily="18" charset="0"/>
              </a:rPr>
              <a:t>forskellen</a:t>
            </a:r>
            <a:r>
              <a:rPr lang="da-DK" sz="2400" dirty="0">
                <a:latin typeface="Cambria" panose="02040503050406030204" pitchFamily="18" charset="0"/>
                <a:ea typeface="Cambria" panose="02040503050406030204" pitchFamily="18" charset="0"/>
              </a:rPr>
              <a:t> mellem faget og undervisningen i det</a:t>
            </a:r>
            <a:r>
              <a:rPr lang="da-DK" sz="2400" b="1"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udviskes</a:t>
            </a: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81168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0A20504-98D4-D6CE-3490-B43E01E022EA}"/>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Standardforklaringer</a:t>
            </a:r>
            <a:br>
              <a:rPr lang="da-DK" b="1" dirty="0">
                <a:solidFill>
                  <a:srgbClr val="0070C0"/>
                </a:solidFill>
                <a:latin typeface="Cambria" panose="02040503050406030204" pitchFamily="18" charset="0"/>
                <a:ea typeface="Cambria" panose="02040503050406030204" pitchFamily="18" charset="0"/>
              </a:rPr>
            </a:br>
            <a:r>
              <a:rPr lang="da-DK" b="1" dirty="0">
                <a:solidFill>
                  <a:srgbClr val="0070C0"/>
                </a:solidFill>
                <a:latin typeface="Cambria" panose="02040503050406030204" pitchFamily="18" charset="0"/>
                <a:ea typeface="Cambria" panose="02040503050406030204" pitchFamily="18" charset="0"/>
              </a:rPr>
              <a:t>– re: ”modtagerne”</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E63C7E8C-DE67-08DE-D890-FED5795522E9}"/>
              </a:ext>
            </a:extLst>
          </p:cNvPr>
          <p:cNvSpPr>
            <a:spLocks noGrp="1"/>
          </p:cNvSpPr>
          <p:nvPr>
            <p:ph idx="1"/>
          </p:nvPr>
        </p:nvSpPr>
        <p:spPr>
          <a:xfrm>
            <a:off x="838200" y="1825624"/>
            <a:ext cx="10774680" cy="4904359"/>
          </a:xfrm>
        </p:spPr>
        <p:txBody>
          <a:bodyPr>
            <a:normAutofit/>
          </a:bodyPr>
          <a:lstStyle/>
          <a:p>
            <a:pPr marL="0" indent="0">
              <a:buNone/>
            </a:pPr>
            <a:r>
              <a:rPr lang="da-DK" sz="2400" b="1" dirty="0">
                <a:solidFill>
                  <a:srgbClr val="FF0000"/>
                </a:solidFill>
                <a:latin typeface="Cambria" panose="02040503050406030204" pitchFamily="18" charset="0"/>
                <a:ea typeface="Cambria" panose="02040503050406030204" pitchFamily="18" charset="0"/>
              </a:rPr>
              <a:t>Dilemma</a:t>
            </a:r>
            <a:r>
              <a:rPr lang="da-DK" sz="2400" dirty="0">
                <a:latin typeface="Cambria" panose="02040503050406030204" pitchFamily="18" charset="0"/>
                <a:ea typeface="Cambria" panose="02040503050406030204" pitchFamily="18" charset="0"/>
              </a:rPr>
              <a:t> for </a:t>
            </a:r>
            <a:r>
              <a:rPr lang="da-DK" sz="2400" b="1" dirty="0">
                <a:solidFill>
                  <a:srgbClr val="0070C0"/>
                </a:solidFill>
                <a:latin typeface="Cambria" panose="02040503050406030204" pitchFamily="18" charset="0"/>
                <a:ea typeface="Cambria" panose="02040503050406030204" pitchFamily="18" charset="0"/>
              </a:rPr>
              <a:t>universiteterne</a:t>
            </a:r>
            <a:r>
              <a:rPr lang="da-DK" sz="2400" dirty="0">
                <a:latin typeface="Cambria" panose="02040503050406030204" pitchFamily="18" charset="0"/>
                <a:ea typeface="Cambria" panose="02040503050406030204" pitchFamily="18" charset="0"/>
              </a:rPr>
              <a:t>: </a:t>
            </a:r>
          </a:p>
          <a:p>
            <a:r>
              <a:rPr lang="da-DK" sz="2400" b="1" dirty="0">
                <a:solidFill>
                  <a:srgbClr val="FF0000"/>
                </a:solidFill>
                <a:latin typeface="Cambria" panose="02040503050406030204" pitchFamily="18" charset="0"/>
                <a:ea typeface="Cambria" panose="02040503050406030204" pitchFamily="18" charset="0"/>
              </a:rPr>
              <a:t>Opretholde</a:t>
            </a:r>
            <a:r>
              <a:rPr lang="da-DK" sz="2400" dirty="0">
                <a:latin typeface="Cambria" panose="02040503050406030204" pitchFamily="18" charset="0"/>
                <a:ea typeface="Cambria" panose="02040503050406030204" pitchFamily="18" charset="0"/>
              </a:rPr>
              <a:t> uddannelsernes </a:t>
            </a:r>
            <a:r>
              <a:rPr lang="da-DK" sz="2400" b="1" dirty="0">
                <a:solidFill>
                  <a:srgbClr val="0070C0"/>
                </a:solidFill>
                <a:latin typeface="Cambria" panose="02040503050406030204" pitchFamily="18" charset="0"/>
                <a:ea typeface="Cambria" panose="02040503050406030204" pitchFamily="18" charset="0"/>
              </a:rPr>
              <a:t>niveau</a:t>
            </a:r>
            <a:r>
              <a:rPr lang="da-DK" sz="2400" dirty="0">
                <a:latin typeface="Cambria" panose="02040503050406030204" pitchFamily="18" charset="0"/>
                <a:ea typeface="Cambria" panose="02040503050406030204" pitchFamily="18" charset="0"/>
              </a:rPr>
              <a:t>  &gt;&lt;  se </a:t>
            </a:r>
            <a:r>
              <a:rPr lang="da-DK" sz="2400" b="1" dirty="0">
                <a:solidFill>
                  <a:srgbClr val="FF0000"/>
                </a:solidFill>
                <a:latin typeface="Cambria" panose="02040503050406030204" pitchFamily="18" charset="0"/>
                <a:ea typeface="Cambria" panose="02040503050406030204" pitchFamily="18" charset="0"/>
              </a:rPr>
              <a:t>realiteterne i øjnene</a:t>
            </a:r>
            <a:r>
              <a:rPr lang="da-DK" sz="2400" dirty="0">
                <a:latin typeface="Cambria" panose="02040503050406030204" pitchFamily="18" charset="0"/>
                <a:ea typeface="Cambria" panose="02040503050406030204" pitchFamily="18" charset="0"/>
              </a:rPr>
              <a:t> vedr. de studerendes </a:t>
            </a:r>
            <a:r>
              <a:rPr lang="da-DK" sz="2400" b="1" dirty="0">
                <a:solidFill>
                  <a:srgbClr val="0070C0"/>
                </a:solidFill>
                <a:latin typeface="Cambria" panose="02040503050406030204" pitchFamily="18" charset="0"/>
                <a:ea typeface="Cambria" panose="02040503050406030204" pitchFamily="18" charset="0"/>
              </a:rPr>
              <a:t>forudsætninger</a:t>
            </a:r>
          </a:p>
          <a:p>
            <a:pPr marL="0" indent="0">
              <a:buNone/>
            </a:pPr>
            <a:r>
              <a:rPr lang="da-DK" sz="2400" dirty="0">
                <a:latin typeface="Cambria" panose="02040503050406030204" pitchFamily="18" charset="0"/>
                <a:ea typeface="Cambria" panose="02040503050406030204" pitchFamily="18" charset="0"/>
              </a:rPr>
              <a:t>    ⇒ en vis, men ikke fuld, </a:t>
            </a:r>
            <a:r>
              <a:rPr lang="da-DK" sz="2400" b="1" dirty="0">
                <a:solidFill>
                  <a:srgbClr val="FF0000"/>
                </a:solidFill>
                <a:latin typeface="Cambria" panose="02040503050406030204" pitchFamily="18" charset="0"/>
                <a:ea typeface="Cambria" panose="02040503050406030204" pitchFamily="18" charset="0"/>
              </a:rPr>
              <a:t>tilpasning</a:t>
            </a:r>
            <a:r>
              <a:rPr lang="da-DK" sz="2400" dirty="0">
                <a:latin typeface="Cambria" panose="02040503050406030204" pitchFamily="18" charset="0"/>
                <a:ea typeface="Cambria" panose="02040503050406030204" pitchFamily="18" charset="0"/>
              </a:rPr>
              <a:t> til disse realiteter</a:t>
            </a:r>
          </a:p>
          <a:p>
            <a:pPr marL="0" indent="0">
              <a:buNone/>
            </a:pPr>
            <a:endParaRPr lang="da-DK" sz="2400" dirty="0">
              <a:latin typeface="Cambria" panose="02040503050406030204" pitchFamily="18" charset="0"/>
              <a:ea typeface="Cambria" panose="02040503050406030204" pitchFamily="18" charset="0"/>
            </a:endParaRPr>
          </a:p>
          <a:p>
            <a:r>
              <a:rPr lang="da-DK" sz="2400" b="1" dirty="0">
                <a:latin typeface="Cambria" panose="02040503050406030204" pitchFamily="18" charset="0"/>
                <a:ea typeface="Cambria" panose="02040503050406030204" pitchFamily="18" charset="0"/>
              </a:rPr>
              <a:t>Resultat</a:t>
            </a:r>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gabet øges</a:t>
            </a:r>
            <a:r>
              <a:rPr lang="da-DK" sz="2400" dirty="0">
                <a:latin typeface="Cambria" panose="02040503050406030204" pitchFamily="18" charset="0"/>
                <a:ea typeface="Cambria" panose="02040503050406030204" pitchFamily="18" charset="0"/>
              </a:rPr>
              <a:t>, fordi </a:t>
            </a:r>
            <a:r>
              <a:rPr lang="da-DK" sz="2400" b="1" dirty="0">
                <a:solidFill>
                  <a:srgbClr val="FF0000"/>
                </a:solidFill>
                <a:latin typeface="Cambria" panose="02040503050406030204" pitchFamily="18" charset="0"/>
                <a:ea typeface="Cambria" panose="02040503050406030204" pitchFamily="18" charset="0"/>
              </a:rPr>
              <a:t>svækkelsen</a:t>
            </a:r>
            <a:r>
              <a:rPr lang="da-DK" sz="2400" dirty="0">
                <a:latin typeface="Cambria" panose="02040503050406030204" pitchFamily="18" charset="0"/>
                <a:ea typeface="Cambria" panose="02040503050406030204" pitchFamily="18" charset="0"/>
              </a:rPr>
              <a:t> af de studerendes </a:t>
            </a:r>
            <a:r>
              <a:rPr lang="da-DK" sz="2400" b="1" dirty="0">
                <a:solidFill>
                  <a:srgbClr val="0070C0"/>
                </a:solidFill>
                <a:latin typeface="Cambria" panose="02040503050406030204" pitchFamily="18" charset="0"/>
                <a:ea typeface="Cambria" panose="02040503050406030204" pitchFamily="18" charset="0"/>
              </a:rPr>
              <a:t>forudsætninger</a:t>
            </a:r>
            <a:r>
              <a:rPr lang="da-DK" sz="2400"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ikke modsvares</a:t>
            </a:r>
            <a:r>
              <a:rPr lang="da-DK" sz="2400" dirty="0">
                <a:latin typeface="Cambria" panose="02040503050406030204" pitchFamily="18" charset="0"/>
                <a:ea typeface="Cambria" panose="02040503050406030204" pitchFamily="18" charset="0"/>
              </a:rPr>
              <a:t> af en tilsvarende </a:t>
            </a:r>
            <a:r>
              <a:rPr lang="da-DK" sz="2400" b="1" dirty="0">
                <a:solidFill>
                  <a:srgbClr val="0070C0"/>
                </a:solidFill>
                <a:latin typeface="Cambria" panose="02040503050406030204" pitchFamily="18" charset="0"/>
                <a:ea typeface="Cambria" panose="02040503050406030204" pitchFamily="18" charset="0"/>
              </a:rPr>
              <a:t>reduktion</a:t>
            </a:r>
            <a:r>
              <a:rPr lang="da-DK" sz="2400" dirty="0">
                <a:latin typeface="Cambria" panose="02040503050406030204" pitchFamily="18" charset="0"/>
                <a:ea typeface="Cambria" panose="02040503050406030204" pitchFamily="18" charset="0"/>
              </a:rPr>
              <a:t> af universiteternes </a:t>
            </a:r>
            <a:r>
              <a:rPr lang="da-DK" sz="2400" b="1" dirty="0">
                <a:solidFill>
                  <a:srgbClr val="0070C0"/>
                </a:solidFill>
                <a:latin typeface="Cambria" panose="02040503050406030204" pitchFamily="18" charset="0"/>
                <a:ea typeface="Cambria" panose="02040503050406030204" pitchFamily="18" charset="0"/>
              </a:rPr>
              <a:t>ambitioner og undervisningsniveau</a:t>
            </a:r>
          </a:p>
          <a:p>
            <a:endParaRPr lang="da-DK" sz="2400" dirty="0">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Forskelle</a:t>
            </a:r>
            <a:r>
              <a:rPr lang="da-DK" sz="2400" dirty="0">
                <a:latin typeface="Cambria" panose="02040503050406030204" pitchFamily="18" charset="0"/>
                <a:ea typeface="Cambria" panose="02040503050406030204" pitchFamily="18" charset="0"/>
              </a:rPr>
              <a:t> mellem universitetsstudierne: </a:t>
            </a:r>
            <a:r>
              <a:rPr lang="da-DK" sz="2400" b="1" dirty="0">
                <a:solidFill>
                  <a:srgbClr val="0070C0"/>
                </a:solidFill>
                <a:latin typeface="Cambria" panose="02040503050406030204" pitchFamily="18" charset="0"/>
                <a:ea typeface="Cambria" panose="02040503050406030204" pitchFamily="18" charset="0"/>
              </a:rPr>
              <a:t>Store universiteter</a:t>
            </a:r>
            <a:r>
              <a:rPr lang="da-DK" sz="2400" dirty="0">
                <a:latin typeface="Cambria" panose="02040503050406030204" pitchFamily="18" charset="0"/>
                <a:ea typeface="Cambria" panose="02040503050406030204" pitchFamily="18" charset="0"/>
              </a:rPr>
              <a:t> med gode ressourcer og meget søgte studier kan tåle større frafald og </a:t>
            </a:r>
            <a:r>
              <a:rPr lang="da-DK" sz="2400" b="1" dirty="0">
                <a:solidFill>
                  <a:srgbClr val="FF0000"/>
                </a:solidFill>
                <a:latin typeface="Cambria" panose="02040503050406030204" pitchFamily="18" charset="0"/>
                <a:ea typeface="Cambria" panose="02040503050406030204" pitchFamily="18" charset="0"/>
              </a:rPr>
              <a:t>tillader sig mindre tilpasning</a:t>
            </a:r>
            <a:r>
              <a:rPr lang="da-DK" sz="2400" dirty="0">
                <a:latin typeface="Cambria" panose="02040503050406030204" pitchFamily="18" charset="0"/>
                <a:ea typeface="Cambria" panose="02040503050406030204" pitchFamily="18" charset="0"/>
              </a:rPr>
              <a:t> end </a:t>
            </a:r>
            <a:r>
              <a:rPr lang="da-DK" sz="2400" b="1" dirty="0">
                <a:solidFill>
                  <a:srgbClr val="0070C0"/>
                </a:solidFill>
                <a:latin typeface="Cambria" panose="02040503050406030204" pitchFamily="18" charset="0"/>
                <a:ea typeface="Cambria" panose="02040503050406030204" pitchFamily="18" charset="0"/>
              </a:rPr>
              <a:t>mindre universiteter</a:t>
            </a:r>
            <a:r>
              <a:rPr lang="da-DK" sz="2400" dirty="0">
                <a:latin typeface="Cambria" panose="02040503050406030204" pitchFamily="18" charset="0"/>
                <a:ea typeface="Cambria" panose="02040503050406030204" pitchFamily="18" charset="0"/>
              </a:rPr>
              <a:t> med færre ressourcer og mindre studier</a:t>
            </a:r>
          </a:p>
          <a:p>
            <a:endParaRPr lang="da-DK" dirty="0">
              <a:latin typeface="Cambria" panose="02040503050406030204" pitchFamily="18" charset="0"/>
              <a:ea typeface="Cambria" panose="02040503050406030204" pitchFamily="18" charset="0"/>
            </a:endParaRPr>
          </a:p>
          <a:p>
            <a:endParaRPr lang="da-DK" dirty="0">
              <a:latin typeface="Cambria" panose="02040503050406030204" pitchFamily="18" charset="0"/>
              <a:ea typeface="Cambria" panose="02040503050406030204" pitchFamily="18" charset="0"/>
            </a:endParaRPr>
          </a:p>
          <a:p>
            <a:endParaRPr lang="en-DK"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31042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a:extLst>
              <a:ext uri="{FF2B5EF4-FFF2-40B4-BE49-F238E27FC236}">
                <a16:creationId xmlns:a16="http://schemas.microsoft.com/office/drawing/2014/main" id="{11514409-291A-CA9A-BC55-42F67D072479}"/>
              </a:ext>
            </a:extLst>
          </p:cNvPr>
          <p:cNvSpPr>
            <a:spLocks noGrp="1"/>
          </p:cNvSpPr>
          <p:nvPr>
            <p:ph idx="1"/>
          </p:nvPr>
        </p:nvSpPr>
        <p:spPr>
          <a:xfrm>
            <a:off x="484632" y="292608"/>
            <a:ext cx="11329416" cy="6217920"/>
          </a:xfrm>
        </p:spPr>
        <p:txBody>
          <a:bodyPr>
            <a:normAutofit/>
          </a:bodyPr>
          <a:lstStyle/>
          <a:p>
            <a:endParaRPr lang="da-DK" sz="2400" dirty="0">
              <a:latin typeface="Cambria" panose="02040503050406030204" pitchFamily="18" charset="0"/>
              <a:ea typeface="Cambria" panose="02040503050406030204" pitchFamily="18" charset="0"/>
            </a:endParaRPr>
          </a:p>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Vigtige </a:t>
            </a:r>
            <a:r>
              <a:rPr lang="da-DK" sz="2400" b="1" dirty="0">
                <a:solidFill>
                  <a:srgbClr val="0070C0"/>
                </a:solidFill>
                <a:latin typeface="Cambria" panose="02040503050406030204" pitchFamily="18" charset="0"/>
                <a:ea typeface="Cambria" panose="02040503050406030204" pitchFamily="18" charset="0"/>
              </a:rPr>
              <a:t>forskelle</a:t>
            </a:r>
            <a:r>
              <a:rPr lang="da-DK" sz="2400" dirty="0">
                <a:latin typeface="Cambria" panose="02040503050406030204" pitchFamily="18" charset="0"/>
                <a:ea typeface="Cambria" panose="02040503050406030204" pitchFamily="18" charset="0"/>
              </a:rPr>
              <a:t> mellem </a:t>
            </a:r>
            <a:r>
              <a:rPr lang="da-DK" sz="2400" b="1" dirty="0">
                <a:solidFill>
                  <a:srgbClr val="FF0000"/>
                </a:solidFill>
                <a:latin typeface="Cambria" panose="02040503050406030204" pitchFamily="18" charset="0"/>
                <a:ea typeface="Cambria" panose="02040503050406030204" pitchFamily="18" charset="0"/>
              </a:rPr>
              <a:t>matematikstudier</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matematikforbrugende studier</a:t>
            </a:r>
          </a:p>
          <a:p>
            <a:endParaRPr lang="da-DK" sz="2400" dirty="0">
              <a:latin typeface="Cambria" panose="02040503050406030204" pitchFamily="18" charset="0"/>
              <a:ea typeface="Cambria" panose="02040503050406030204" pitchFamily="18" charset="0"/>
            </a:endParaRPr>
          </a:p>
          <a:p>
            <a:r>
              <a:rPr lang="da-DK" sz="2400" dirty="0">
                <a:latin typeface="Cambria" panose="02040503050406030204" pitchFamily="18" charset="0"/>
                <a:ea typeface="Cambria" panose="02040503050406030204" pitchFamily="18" charset="0"/>
              </a:rPr>
              <a:t>Kombinationen af </a:t>
            </a:r>
            <a:r>
              <a:rPr lang="da-DK" sz="2400" b="1" dirty="0">
                <a:solidFill>
                  <a:srgbClr val="0070C0"/>
                </a:solidFill>
                <a:latin typeface="Cambria" panose="02040503050406030204" pitchFamily="18" charset="0"/>
                <a:ea typeface="Cambria" panose="02040503050406030204" pitchFamily="18" charset="0"/>
              </a:rPr>
              <a:t>forelæsninger og regneøvelser</a:t>
            </a:r>
            <a:r>
              <a:rPr lang="da-DK" sz="2400" b="1" dirty="0">
                <a:latin typeface="Cambria" panose="02040503050406030204" pitchFamily="18" charset="0"/>
                <a:ea typeface="Cambria" panose="02040503050406030204" pitchFamily="18" charset="0"/>
              </a:rPr>
              <a:t> </a:t>
            </a:r>
            <a:r>
              <a:rPr lang="da-DK" sz="2400" b="1" dirty="0">
                <a:solidFill>
                  <a:srgbClr val="FF0000"/>
                </a:solidFill>
                <a:latin typeface="Cambria" panose="02040503050406030204" pitchFamily="18" charset="0"/>
                <a:ea typeface="Cambria" panose="02040503050406030204" pitchFamily="18" charset="0"/>
              </a:rPr>
              <a:t>dominerer</a:t>
            </a:r>
            <a:r>
              <a:rPr lang="da-DK" sz="2400" dirty="0">
                <a:latin typeface="Cambria" panose="02040503050406030204" pitchFamily="18" charset="0"/>
                <a:ea typeface="Cambria" panose="02040503050406030204" pitchFamily="18" charset="0"/>
              </a:rPr>
              <a:t> fortsat mange steder, dog med indslag af </a:t>
            </a:r>
            <a:r>
              <a:rPr lang="da-DK" sz="2400" b="1" dirty="0">
                <a:solidFill>
                  <a:srgbClr val="0070C0"/>
                </a:solidFill>
                <a:latin typeface="Cambria" panose="02040503050406030204" pitchFamily="18" charset="0"/>
                <a:ea typeface="Cambria" panose="02040503050406030204" pitchFamily="18" charset="0"/>
              </a:rPr>
              <a:t>klasseundervisning og projekter</a:t>
            </a:r>
          </a:p>
          <a:p>
            <a:endParaRPr lang="da-DK" sz="2400" b="1" dirty="0">
              <a:solidFill>
                <a:srgbClr val="0070C0"/>
              </a:solidFill>
              <a:latin typeface="Cambria" panose="02040503050406030204" pitchFamily="18" charset="0"/>
              <a:ea typeface="Cambria" panose="02040503050406030204" pitchFamily="18" charset="0"/>
            </a:endParaRPr>
          </a:p>
          <a:p>
            <a:r>
              <a:rPr lang="da-DK" sz="2400" b="1" dirty="0">
                <a:solidFill>
                  <a:srgbClr val="0070C0"/>
                </a:solidFill>
                <a:latin typeface="Cambria" panose="02040503050406030204" pitchFamily="18" charset="0"/>
                <a:ea typeface="Cambria" panose="02040503050406030204" pitchFamily="18" charset="0"/>
              </a:rPr>
              <a:t>Andre undervisningsformer</a:t>
            </a:r>
            <a:r>
              <a:rPr lang="da-DK" sz="2400" dirty="0">
                <a:latin typeface="Cambria" panose="02040503050406030204" pitchFamily="18" charset="0"/>
                <a:ea typeface="Cambria" panose="02040503050406030204" pitchFamily="18" charset="0"/>
              </a:rPr>
              <a:t> end disse </a:t>
            </a:r>
            <a:r>
              <a:rPr lang="da-DK" sz="2400" b="1" dirty="0">
                <a:solidFill>
                  <a:srgbClr val="FF0000"/>
                </a:solidFill>
                <a:latin typeface="Cambria" panose="02040503050406030204" pitchFamily="18" charset="0"/>
                <a:ea typeface="Cambria" panose="02040503050406030204" pitchFamily="18" charset="0"/>
              </a:rPr>
              <a:t>er sjældne</a:t>
            </a:r>
            <a:endParaRPr lang="en-DK" sz="24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3746146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3BE7C8-E40D-D9CA-0FCE-5EC225172813}"/>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Konsekvenser</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0A30D5B3-7119-2989-9096-ECBF60D19A72}"/>
              </a:ext>
            </a:extLst>
          </p:cNvPr>
          <p:cNvSpPr>
            <a:spLocks noGrp="1"/>
          </p:cNvSpPr>
          <p:nvPr>
            <p:ph idx="1"/>
          </p:nvPr>
        </p:nvSpPr>
        <p:spPr/>
        <p:txBody>
          <a:bodyPr>
            <a:normAutofit/>
          </a:bodyPr>
          <a:lstStyle/>
          <a:p>
            <a:pPr marL="0" indent="0">
              <a:buNone/>
            </a:pPr>
            <a:endParaRPr lang="da-DK" sz="2400" b="1" dirty="0">
              <a:solidFill>
                <a:srgbClr val="0070C0"/>
              </a:solidFill>
              <a:latin typeface="Cambria" panose="02040503050406030204" pitchFamily="18" charset="0"/>
              <a:ea typeface="Cambria" panose="02040503050406030204" pitchFamily="18" charset="0"/>
            </a:endParaRPr>
          </a:p>
          <a:p>
            <a:pPr marL="0" indent="0">
              <a:buNone/>
            </a:pPr>
            <a:r>
              <a:rPr lang="da-DK" sz="2400" b="1" dirty="0">
                <a:solidFill>
                  <a:srgbClr val="0070C0"/>
                </a:solidFill>
                <a:latin typeface="Cambria" panose="02040503050406030204" pitchFamily="18" charset="0"/>
                <a:ea typeface="Cambria" panose="02040503050406030204" pitchFamily="18" charset="0"/>
              </a:rPr>
              <a:t>Standardforklaringerne</a:t>
            </a:r>
            <a:r>
              <a:rPr lang="da-DK" sz="2400" dirty="0">
                <a:latin typeface="Cambria" panose="02040503050406030204" pitchFamily="18" charset="0"/>
                <a:ea typeface="Cambria" panose="02040503050406030204" pitchFamily="18" charset="0"/>
              </a:rPr>
              <a:t> har alle </a:t>
            </a:r>
            <a:r>
              <a:rPr lang="da-DK" sz="2400" b="1" dirty="0">
                <a:solidFill>
                  <a:srgbClr val="FF0000"/>
                </a:solidFill>
                <a:latin typeface="Cambria" panose="02040503050406030204" pitchFamily="18" charset="0"/>
                <a:ea typeface="Cambria" panose="02040503050406030204" pitchFamily="18" charset="0"/>
              </a:rPr>
              <a:t>noget for sig</a:t>
            </a:r>
          </a:p>
          <a:p>
            <a:r>
              <a:rPr lang="da-DK" sz="2400" dirty="0">
                <a:latin typeface="Cambria" panose="02040503050406030204" pitchFamily="18" charset="0"/>
                <a:ea typeface="Cambria" panose="02040503050406030204" pitchFamily="18" charset="0"/>
              </a:rPr>
              <a:t>Men fører let til </a:t>
            </a:r>
            <a:r>
              <a:rPr lang="da-DK" sz="2400" b="1" dirty="0">
                <a:solidFill>
                  <a:srgbClr val="FF0000"/>
                </a:solidFill>
                <a:latin typeface="Cambria" panose="02040503050406030204" pitchFamily="18" charset="0"/>
                <a:ea typeface="Cambria" panose="02040503050406030204" pitchFamily="18" charset="0"/>
              </a:rPr>
              <a:t>gymnasie</a:t>
            </a:r>
            <a:r>
              <a:rPr lang="da-DK" sz="2400" b="1" i="1" dirty="0">
                <a:solidFill>
                  <a:srgbClr val="FF0000"/>
                </a:solidFill>
                <a:latin typeface="Cambria" panose="02040503050406030204" pitchFamily="18" charset="0"/>
                <a:ea typeface="Cambria" panose="02040503050406030204" pitchFamily="18" charset="0"/>
              </a:rPr>
              <a:t>bashing</a:t>
            </a:r>
            <a:r>
              <a:rPr lang="da-DK" sz="2400" dirty="0">
                <a:latin typeface="Cambria" panose="02040503050406030204" pitchFamily="18" charset="0"/>
                <a:ea typeface="Cambria" panose="02040503050406030204" pitchFamily="18" charset="0"/>
              </a:rPr>
              <a:t>, som fører til </a:t>
            </a:r>
            <a:r>
              <a:rPr lang="da-DK" sz="2400" b="1" dirty="0">
                <a:solidFill>
                  <a:srgbClr val="FF0000"/>
                </a:solidFill>
                <a:latin typeface="Cambria" panose="02040503050406030204" pitchFamily="18" charset="0"/>
                <a:ea typeface="Cambria" panose="02040503050406030204" pitchFamily="18" charset="0"/>
              </a:rPr>
              <a:t>folkeskole</a:t>
            </a:r>
            <a:r>
              <a:rPr lang="da-DK" sz="2400" b="1" i="1" dirty="0">
                <a:solidFill>
                  <a:srgbClr val="FF0000"/>
                </a:solidFill>
                <a:latin typeface="Cambria" panose="02040503050406030204" pitchFamily="18" charset="0"/>
                <a:ea typeface="Cambria" panose="02040503050406030204" pitchFamily="18" charset="0"/>
              </a:rPr>
              <a:t>bashing</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læreruddannelses</a:t>
            </a:r>
            <a:r>
              <a:rPr lang="da-DK" sz="2400" b="1" i="1" dirty="0">
                <a:solidFill>
                  <a:srgbClr val="FF0000"/>
                </a:solidFill>
                <a:latin typeface="Cambria" panose="02040503050406030204" pitchFamily="18" charset="0"/>
                <a:ea typeface="Cambria" panose="02040503050406030204" pitchFamily="18" charset="0"/>
              </a:rPr>
              <a:t>bashing</a:t>
            </a:r>
            <a:r>
              <a:rPr lang="da-DK" sz="2400" dirty="0">
                <a:latin typeface="Cambria" panose="02040503050406030204" pitchFamily="18" charset="0"/>
                <a:ea typeface="Cambria" panose="02040503050406030204" pitchFamily="18" charset="0"/>
              </a:rPr>
              <a:t>, som fører til </a:t>
            </a:r>
            <a:r>
              <a:rPr lang="da-DK" sz="2400" b="1" dirty="0">
                <a:solidFill>
                  <a:srgbClr val="FF0000"/>
                </a:solidFill>
                <a:latin typeface="Cambria" panose="02040503050406030204" pitchFamily="18" charset="0"/>
                <a:ea typeface="Cambria" panose="02040503050406030204" pitchFamily="18" charset="0"/>
              </a:rPr>
              <a:t>forældre- og kultur</a:t>
            </a:r>
            <a:r>
              <a:rPr lang="da-DK" sz="2400" b="1" i="1" dirty="0">
                <a:solidFill>
                  <a:srgbClr val="FF0000"/>
                </a:solidFill>
                <a:latin typeface="Cambria" panose="02040503050406030204" pitchFamily="18" charset="0"/>
                <a:ea typeface="Cambria" panose="02040503050406030204" pitchFamily="18" charset="0"/>
              </a:rPr>
              <a:t>bashing</a:t>
            </a:r>
          </a:p>
          <a:p>
            <a:r>
              <a:rPr lang="da-DK" sz="2400" dirty="0">
                <a:latin typeface="Cambria" panose="02040503050406030204" pitchFamily="18" charset="0"/>
                <a:ea typeface="Cambria" panose="02040503050406030204" pitchFamily="18" charset="0"/>
              </a:rPr>
              <a:t>Og til </a:t>
            </a:r>
            <a:r>
              <a:rPr lang="da-DK" sz="2400" b="1" dirty="0">
                <a:solidFill>
                  <a:srgbClr val="FF0000"/>
                </a:solidFill>
                <a:latin typeface="Cambria" panose="02040503050406030204" pitchFamily="18" charset="0"/>
                <a:ea typeface="Cambria" panose="02040503050406030204" pitchFamily="18" charset="0"/>
              </a:rPr>
              <a:t>universitets</a:t>
            </a:r>
            <a:r>
              <a:rPr lang="da-DK" sz="2400" b="1" i="1" dirty="0">
                <a:solidFill>
                  <a:srgbClr val="FF0000"/>
                </a:solidFill>
                <a:latin typeface="Cambria" panose="02040503050406030204" pitchFamily="18" charset="0"/>
                <a:ea typeface="Cambria" panose="02040503050406030204" pitchFamily="18" charset="0"/>
              </a:rPr>
              <a:t>bashing</a:t>
            </a:r>
            <a:r>
              <a:rPr lang="da-DK" sz="2400" dirty="0">
                <a:latin typeface="Cambria" panose="02040503050406030204" pitchFamily="18" charset="0"/>
                <a:ea typeface="Cambria" panose="02040503050406030204" pitchFamily="18" charset="0"/>
              </a:rPr>
              <a:t> for utilstrækkelig pædagogisk-didaktisk vilje og evne, især over for enkeltstuderende </a:t>
            </a:r>
          </a:p>
          <a:p>
            <a:endParaRPr lang="da-DK" sz="2400" dirty="0">
              <a:latin typeface="Cambria" panose="02040503050406030204" pitchFamily="18" charset="0"/>
              <a:ea typeface="Cambria" panose="02040503050406030204" pitchFamily="18" charset="0"/>
            </a:endParaRPr>
          </a:p>
          <a:p>
            <a:pPr marL="0" indent="0">
              <a:buNone/>
            </a:pPr>
            <a:r>
              <a:rPr lang="da-DK" sz="2400" b="1" i="1" dirty="0">
                <a:solidFill>
                  <a:srgbClr val="0070C0"/>
                </a:solidFill>
                <a:latin typeface="Cambria" panose="02040503050406030204" pitchFamily="18" charset="0"/>
                <a:ea typeface="Cambria" panose="02040503050406030204" pitchFamily="18" charset="0"/>
              </a:rPr>
              <a:t>Bashing</a:t>
            </a:r>
            <a:r>
              <a:rPr lang="da-DK" sz="2400" dirty="0">
                <a:latin typeface="Cambria" panose="02040503050406030204" pitchFamily="18" charset="0"/>
                <a:ea typeface="Cambria" panose="02040503050406030204" pitchFamily="18" charset="0"/>
              </a:rPr>
              <a:t> bliver </a:t>
            </a:r>
            <a:r>
              <a:rPr lang="da-DK" sz="2400" b="1" dirty="0">
                <a:solidFill>
                  <a:srgbClr val="FF0000"/>
                </a:solidFill>
                <a:latin typeface="Cambria" panose="02040503050406030204" pitchFamily="18" charset="0"/>
                <a:ea typeface="Cambria" panose="02040503050406030204" pitchFamily="18" charset="0"/>
              </a:rPr>
              <a:t>ingen meget klogere</a:t>
            </a:r>
            <a:r>
              <a:rPr lang="da-DK" sz="2400" dirty="0">
                <a:latin typeface="Cambria" panose="02040503050406030204" pitchFamily="18" charset="0"/>
                <a:ea typeface="Cambria" panose="02040503050406030204" pitchFamily="18" charset="0"/>
              </a:rPr>
              <a:t> eller </a:t>
            </a:r>
            <a:r>
              <a:rPr lang="da-DK" sz="2400" b="1" dirty="0">
                <a:solidFill>
                  <a:srgbClr val="FF0000"/>
                </a:solidFill>
                <a:latin typeface="Cambria" panose="02040503050406030204" pitchFamily="18" charset="0"/>
                <a:ea typeface="Cambria" panose="02040503050406030204" pitchFamily="18" charset="0"/>
              </a:rPr>
              <a:t>bedre</a:t>
            </a:r>
            <a:r>
              <a:rPr lang="da-DK" sz="2400" dirty="0">
                <a:latin typeface="Cambria" panose="02040503050406030204" pitchFamily="18" charset="0"/>
                <a:ea typeface="Cambria" panose="02040503050406030204" pitchFamily="18" charset="0"/>
              </a:rPr>
              <a:t> af: </a:t>
            </a:r>
          </a:p>
          <a:p>
            <a:pPr marL="0" indent="0">
              <a:buNone/>
            </a:pPr>
            <a:r>
              <a:rPr lang="da-DK" sz="2400" dirty="0">
                <a:latin typeface="Cambria" panose="02040503050406030204" pitchFamily="18" charset="0"/>
                <a:ea typeface="Cambria" panose="02040503050406030204" pitchFamily="18" charset="0"/>
              </a:rPr>
              <a:t>Det </a:t>
            </a:r>
            <a:r>
              <a:rPr lang="da-DK" sz="2400" b="1" dirty="0">
                <a:solidFill>
                  <a:srgbClr val="FF0000"/>
                </a:solidFill>
                <a:latin typeface="Cambria" panose="02040503050406030204" pitchFamily="18" charset="0"/>
                <a:ea typeface="Cambria" panose="02040503050406030204" pitchFamily="18" charset="0"/>
              </a:rPr>
              <a:t>rækker ikke</a:t>
            </a:r>
            <a:r>
              <a:rPr lang="da-DK" sz="2400" dirty="0">
                <a:latin typeface="Cambria" panose="02040503050406030204" pitchFamily="18" charset="0"/>
                <a:ea typeface="Cambria" panose="02040503050406030204" pitchFamily="18" charset="0"/>
              </a:rPr>
              <a:t> til virkelig at </a:t>
            </a:r>
            <a:r>
              <a:rPr lang="da-DK" sz="2400" b="1" dirty="0">
                <a:solidFill>
                  <a:srgbClr val="0070C0"/>
                </a:solidFill>
                <a:latin typeface="Cambria" panose="02040503050406030204" pitchFamily="18" charset="0"/>
                <a:ea typeface="Cambria" panose="02040503050406030204" pitchFamily="18" charset="0"/>
              </a:rPr>
              <a:t>forstå problemet</a:t>
            </a:r>
            <a:r>
              <a:rPr lang="da-DK" sz="2400" dirty="0">
                <a:latin typeface="Cambria" panose="02040503050406030204" pitchFamily="18" charset="0"/>
                <a:ea typeface="Cambria" panose="02040503050406030204" pitchFamily="18" charset="0"/>
              </a:rPr>
              <a:t>, hvilket er </a:t>
            </a:r>
            <a:r>
              <a:rPr lang="da-DK" sz="2400" b="1" dirty="0">
                <a:solidFill>
                  <a:srgbClr val="FF0000"/>
                </a:solidFill>
                <a:latin typeface="Cambria" panose="02040503050406030204" pitchFamily="18" charset="0"/>
                <a:ea typeface="Cambria" panose="02040503050406030204" pitchFamily="18" charset="0"/>
              </a:rPr>
              <a:t>nødvendigt</a:t>
            </a:r>
            <a:r>
              <a:rPr lang="da-DK" sz="2400" dirty="0">
                <a:latin typeface="Cambria" panose="02040503050406030204" pitchFamily="18" charset="0"/>
                <a:ea typeface="Cambria" panose="02040503050406030204" pitchFamily="18" charset="0"/>
              </a:rPr>
              <a:t> for at gøre noget effektivt ved det. Vi må </a:t>
            </a:r>
            <a:r>
              <a:rPr lang="da-DK" sz="2400" b="1" dirty="0">
                <a:solidFill>
                  <a:srgbClr val="FF0000"/>
                </a:solidFill>
                <a:latin typeface="Cambria" panose="02040503050406030204" pitchFamily="18" charset="0"/>
                <a:ea typeface="Cambria" panose="02040503050406030204" pitchFamily="18" charset="0"/>
              </a:rPr>
              <a:t>tættere på</a:t>
            </a:r>
            <a:r>
              <a:rPr lang="da-DK" sz="2400" dirty="0">
                <a:latin typeface="Cambria" panose="02040503050406030204" pitchFamily="18" charset="0"/>
                <a:ea typeface="Cambria" panose="02040503050406030204" pitchFamily="18" charset="0"/>
              </a:rPr>
              <a:t> og </a:t>
            </a:r>
            <a:r>
              <a:rPr lang="da-DK" sz="2400" b="1" dirty="0">
                <a:solidFill>
                  <a:srgbClr val="FF0000"/>
                </a:solidFill>
                <a:latin typeface="Cambria" panose="02040503050406030204" pitchFamily="18" charset="0"/>
                <a:ea typeface="Cambria" panose="02040503050406030204" pitchFamily="18" charset="0"/>
              </a:rPr>
              <a:t>dybere ned</a:t>
            </a:r>
            <a:endParaRPr lang="en-DK" sz="2400" b="1" dirty="0">
              <a:solidFill>
                <a:srgbClr val="FF000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73459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C5A172F-AD84-55FD-3223-60A2AF1FB86E}"/>
              </a:ext>
            </a:extLst>
          </p:cNvPr>
          <p:cNvSpPr>
            <a:spLocks noGrp="1"/>
          </p:cNvSpPr>
          <p:nvPr>
            <p:ph type="title"/>
          </p:nvPr>
        </p:nvSpPr>
        <p:spPr/>
        <p:txBody>
          <a:bodyPr/>
          <a:lstStyle/>
          <a:p>
            <a:pPr algn="ctr"/>
            <a:r>
              <a:rPr lang="da-DK" b="1" dirty="0">
                <a:solidFill>
                  <a:srgbClr val="0070C0"/>
                </a:solidFill>
                <a:latin typeface="Cambria" panose="02040503050406030204" pitchFamily="18" charset="0"/>
                <a:ea typeface="Cambria" panose="02040503050406030204" pitchFamily="18" charset="0"/>
              </a:rPr>
              <a:t>Hvad består gabet så i?</a:t>
            </a:r>
            <a:endParaRPr lang="en-DK" b="1" dirty="0">
              <a:solidFill>
                <a:srgbClr val="0070C0"/>
              </a:solidFill>
              <a:latin typeface="Cambria" panose="02040503050406030204" pitchFamily="18" charset="0"/>
              <a:ea typeface="Cambria" panose="02040503050406030204" pitchFamily="18" charset="0"/>
            </a:endParaRPr>
          </a:p>
        </p:txBody>
      </p:sp>
      <p:sp>
        <p:nvSpPr>
          <p:cNvPr id="3" name="Pladsholder til indhold 2">
            <a:extLst>
              <a:ext uri="{FF2B5EF4-FFF2-40B4-BE49-F238E27FC236}">
                <a16:creationId xmlns:a16="http://schemas.microsoft.com/office/drawing/2014/main" id="{442C96F0-76D0-2CD1-6305-C5DFBCFB107C}"/>
              </a:ext>
            </a:extLst>
          </p:cNvPr>
          <p:cNvSpPr>
            <a:spLocks noGrp="1"/>
          </p:cNvSpPr>
          <p:nvPr>
            <p:ph idx="1"/>
          </p:nvPr>
        </p:nvSpPr>
        <p:spPr>
          <a:xfrm>
            <a:off x="838200" y="1825624"/>
            <a:ext cx="10710672" cy="4748911"/>
          </a:xfrm>
        </p:spPr>
        <p:txBody>
          <a:bodyPr>
            <a:normAutofit/>
          </a:bodyPr>
          <a:lstStyle/>
          <a:p>
            <a:pPr marL="0" indent="0">
              <a:buNone/>
            </a:pPr>
            <a:r>
              <a:rPr lang="da-DK" sz="2400" dirty="0">
                <a:latin typeface="Cambria" panose="02040503050406030204" pitchFamily="18" charset="0"/>
                <a:ea typeface="Cambria" panose="02040503050406030204" pitchFamily="18" charset="0"/>
              </a:rPr>
              <a:t>Primært </a:t>
            </a:r>
            <a:r>
              <a:rPr lang="da-DK" sz="2400" b="1" dirty="0">
                <a:solidFill>
                  <a:srgbClr val="FF0000"/>
                </a:solidFill>
                <a:latin typeface="Cambria" panose="02040503050406030204" pitchFamily="18" charset="0"/>
                <a:ea typeface="Cambria" panose="02040503050406030204" pitchFamily="18" charset="0"/>
              </a:rPr>
              <a:t>fremhæver</a:t>
            </a:r>
            <a:r>
              <a:rPr lang="da-DK" sz="2400"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aktørerne</a:t>
            </a:r>
            <a:r>
              <a:rPr lang="da-DK" sz="2400" dirty="0">
                <a:latin typeface="Cambria" panose="02040503050406030204" pitchFamily="18" charset="0"/>
                <a:ea typeface="Cambria" panose="02040503050406030204" pitchFamily="18" charset="0"/>
              </a:rPr>
              <a:t>:</a:t>
            </a:r>
          </a:p>
          <a:p>
            <a:r>
              <a:rPr lang="da-DK" sz="2400" dirty="0">
                <a:latin typeface="Cambria" panose="02040503050406030204" pitchFamily="18" charset="0"/>
                <a:ea typeface="Cambria" panose="02040503050406030204" pitchFamily="18" charset="0"/>
              </a:rPr>
              <a:t>Elevers og studerendes </a:t>
            </a:r>
            <a:r>
              <a:rPr lang="da-DK" sz="2400" b="1" dirty="0">
                <a:solidFill>
                  <a:srgbClr val="FF0000"/>
                </a:solidFill>
                <a:latin typeface="Cambria" panose="02040503050406030204" pitchFamily="18" charset="0"/>
                <a:ea typeface="Cambria" panose="02040503050406030204" pitchFamily="18" charset="0"/>
              </a:rPr>
              <a:t>utilstrækkelige evne til at gennemføre matematiske </a:t>
            </a:r>
            <a:r>
              <a:rPr lang="da-DK" sz="2400" b="1" dirty="0">
                <a:solidFill>
                  <a:srgbClr val="0070C0"/>
                </a:solidFill>
                <a:latin typeface="Cambria" panose="02040503050406030204" pitchFamily="18" charset="0"/>
                <a:ea typeface="Cambria" panose="02040503050406030204" pitchFamily="18" charset="0"/>
              </a:rPr>
              <a:t>operationer</a:t>
            </a:r>
            <a:r>
              <a:rPr lang="da-DK" sz="2400" dirty="0">
                <a:latin typeface="Cambria" panose="02040503050406030204" pitchFamily="18" charset="0"/>
                <a:ea typeface="Cambria" panose="02040503050406030204" pitchFamily="18" charset="0"/>
              </a:rPr>
              <a:t>, såsom at</a:t>
            </a:r>
          </a:p>
          <a:p>
            <a:pPr lvl="1"/>
            <a:r>
              <a:rPr lang="da-DK" dirty="0">
                <a:solidFill>
                  <a:srgbClr val="0070C0"/>
                </a:solidFill>
                <a:latin typeface="Cambria" panose="02040503050406030204" pitchFamily="18" charset="0"/>
                <a:ea typeface="Cambria" panose="02040503050406030204" pitchFamily="18" charset="0"/>
              </a:rPr>
              <a:t>Omforme symbolske udtryk</a:t>
            </a:r>
          </a:p>
          <a:p>
            <a:pPr lvl="1"/>
            <a:r>
              <a:rPr lang="da-DK" dirty="0">
                <a:solidFill>
                  <a:srgbClr val="0070C0"/>
                </a:solidFill>
                <a:latin typeface="Cambria" panose="02040503050406030204" pitchFamily="18" charset="0"/>
                <a:ea typeface="Cambria" panose="02040503050406030204" pitchFamily="18" charset="0"/>
              </a:rPr>
              <a:t>Løse ligninger</a:t>
            </a:r>
          </a:p>
          <a:p>
            <a:pPr lvl="1"/>
            <a:r>
              <a:rPr lang="da-DK" dirty="0">
                <a:solidFill>
                  <a:srgbClr val="0070C0"/>
                </a:solidFill>
                <a:latin typeface="Cambria" panose="02040503050406030204" pitchFamily="18" charset="0"/>
                <a:ea typeface="Cambria" panose="02040503050406030204" pitchFamily="18" charset="0"/>
              </a:rPr>
              <a:t>Differentiere/integrere funktioner</a:t>
            </a:r>
          </a:p>
          <a:p>
            <a:pPr lvl="1"/>
            <a:r>
              <a:rPr lang="da-DK" dirty="0">
                <a:solidFill>
                  <a:srgbClr val="0070C0"/>
                </a:solidFill>
                <a:latin typeface="Cambria" panose="02040503050406030204" pitchFamily="18" charset="0"/>
                <a:ea typeface="Cambria" panose="02040503050406030204" pitchFamily="18" charset="0"/>
              </a:rPr>
              <a:t>Løse typeopgaver</a:t>
            </a:r>
          </a:p>
          <a:p>
            <a:r>
              <a:rPr lang="da-DK" sz="2400" dirty="0">
                <a:latin typeface="Cambria" panose="02040503050406030204" pitchFamily="18" charset="0"/>
                <a:ea typeface="Cambria" panose="02040503050406030204" pitchFamily="18" charset="0"/>
              </a:rPr>
              <a:t>Elevers og studerendes </a:t>
            </a:r>
            <a:r>
              <a:rPr lang="da-DK" sz="2400" b="1" dirty="0">
                <a:solidFill>
                  <a:srgbClr val="FF0000"/>
                </a:solidFill>
                <a:latin typeface="Cambria" panose="02040503050406030204" pitchFamily="18" charset="0"/>
                <a:ea typeface="Cambria" panose="02040503050406030204" pitchFamily="18" charset="0"/>
              </a:rPr>
              <a:t>utilstrækkelige forståelse af</a:t>
            </a:r>
            <a:r>
              <a:rPr lang="da-DK" sz="2400" b="1" dirty="0">
                <a:latin typeface="Cambria" panose="02040503050406030204" pitchFamily="18" charset="0"/>
                <a:ea typeface="Cambria" panose="02040503050406030204" pitchFamily="18" charset="0"/>
              </a:rPr>
              <a:t> </a:t>
            </a:r>
            <a:r>
              <a:rPr lang="da-DK" sz="2400" b="1" dirty="0">
                <a:solidFill>
                  <a:srgbClr val="0070C0"/>
                </a:solidFill>
                <a:latin typeface="Cambria" panose="02040503050406030204" pitchFamily="18" charset="0"/>
                <a:ea typeface="Cambria" panose="02040503050406030204" pitchFamily="18" charset="0"/>
              </a:rPr>
              <a:t>matematiske begreber og definitioner m.m.</a:t>
            </a:r>
            <a:r>
              <a:rPr lang="da-DK" sz="2400" dirty="0">
                <a:latin typeface="Cambria" panose="02040503050406030204" pitchFamily="18" charset="0"/>
                <a:ea typeface="Cambria" panose="02040503050406030204" pitchFamily="18" charset="0"/>
              </a:rPr>
              <a:t>, fx:</a:t>
            </a:r>
          </a:p>
          <a:p>
            <a:pPr lvl="1"/>
            <a:r>
              <a:rPr lang="da-DK" dirty="0">
                <a:solidFill>
                  <a:srgbClr val="0070C0"/>
                </a:solidFill>
                <a:latin typeface="Cambria" panose="02040503050406030204" pitchFamily="18" charset="0"/>
                <a:ea typeface="Cambria" panose="02040503050406030204" pitchFamily="18" charset="0"/>
              </a:rPr>
              <a:t>Tal</a:t>
            </a:r>
          </a:p>
          <a:p>
            <a:pPr lvl="1"/>
            <a:r>
              <a:rPr lang="da-DK" dirty="0">
                <a:solidFill>
                  <a:srgbClr val="0070C0"/>
                </a:solidFill>
                <a:latin typeface="Cambria" panose="02040503050406030204" pitchFamily="18" charset="0"/>
                <a:ea typeface="Cambria" panose="02040503050406030204" pitchFamily="18" charset="0"/>
              </a:rPr>
              <a:t>Funktioner</a:t>
            </a:r>
          </a:p>
          <a:p>
            <a:pPr lvl="1"/>
            <a:r>
              <a:rPr lang="da-DK" dirty="0">
                <a:solidFill>
                  <a:srgbClr val="0070C0"/>
                </a:solidFill>
                <a:latin typeface="Cambria" panose="02040503050406030204" pitchFamily="18" charset="0"/>
                <a:ea typeface="Cambria" panose="02040503050406030204" pitchFamily="18" charset="0"/>
              </a:rPr>
              <a:t>Beviser</a:t>
            </a:r>
            <a:endParaRPr lang="en-DK" dirty="0">
              <a:solidFill>
                <a:srgbClr val="0070C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24920305"/>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2181</TotalTime>
  <Words>2632</Words>
  <Application>Microsoft Office PowerPoint</Application>
  <PresentationFormat>Widescreen</PresentationFormat>
  <Paragraphs>247</Paragraphs>
  <Slides>29</Slides>
  <Notes>0</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29</vt:i4>
      </vt:variant>
    </vt:vector>
  </HeadingPairs>
  <TitlesOfParts>
    <vt:vector size="35" baseType="lpstr">
      <vt:lpstr>Aptos</vt:lpstr>
      <vt:lpstr>Aptos Display</vt:lpstr>
      <vt:lpstr>Arial</vt:lpstr>
      <vt:lpstr>Cambria</vt:lpstr>
      <vt:lpstr>Matura MT Script Capitals</vt:lpstr>
      <vt:lpstr>Office-tema</vt:lpstr>
      <vt:lpstr>Mind ”Mind the Gap” </vt:lpstr>
      <vt:lpstr>Baggrund</vt:lpstr>
      <vt:lpstr>Standardforklaringer – re: ”afsenderne”</vt:lpstr>
      <vt:lpstr>PowerPoint-præsentation</vt:lpstr>
      <vt:lpstr>PowerPoint-præsentation</vt:lpstr>
      <vt:lpstr>Standardforklaringer – re: ”modtagerne”</vt:lpstr>
      <vt:lpstr>PowerPoint-præsentation</vt:lpstr>
      <vt:lpstr>Konsekvenser</vt:lpstr>
      <vt:lpstr>Hvad består gabet så i?</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PowerPoint-præsentation</vt:lpstr>
      <vt:lpstr>Hvad kan vi gøre? – Mine bud</vt:lpstr>
      <vt:lpstr>PowerPoint-præsentation</vt:lpstr>
      <vt:lpstr>PowerPoint-præsentation</vt:lpstr>
      <vt:lpstr>PowerPoint-præsentation</vt:lpstr>
      <vt:lpstr>Konklusion</vt:lpstr>
      <vt:lpstr>PowerPoint-præsentation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Mogens Allan Niss</dc:creator>
  <cp:lastModifiedBy>Mogens Allan Niss</cp:lastModifiedBy>
  <cp:revision>78</cp:revision>
  <dcterms:created xsi:type="dcterms:W3CDTF">2024-08-15T09:36:12Z</dcterms:created>
  <dcterms:modified xsi:type="dcterms:W3CDTF">2024-08-23T10:31:31Z</dcterms:modified>
</cp:coreProperties>
</file>