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59" r:id="rId5"/>
    <p:sldId id="260" r:id="rId6"/>
    <p:sldId id="261" r:id="rId7"/>
    <p:sldId id="271" r:id="rId8"/>
    <p:sldId id="272" r:id="rId9"/>
    <p:sldId id="276" r:id="rId10"/>
    <p:sldId id="275" r:id="rId11"/>
    <p:sldId id="277" r:id="rId12"/>
    <p:sldId id="279" r:id="rId13"/>
    <p:sldId id="280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4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36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3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1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5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6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5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2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1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8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4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00C16-50FA-4AD1-8C9A-B702C3A1668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5D22D-9465-4034-8AC4-9D8620B97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0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2ahUKEwjWr5_H44flAhXp-ioKHfX_BqEQjRx6BAgBEAQ&amp;url=/url?sa%3Di%26rct%3Dj%26q%3D%26esrc%3Ds%26source%3Dimages%26cd%3D%26ved%3D2ahUKEwiI4qfC44flAhXqs4sKHea2CJcQjRx6BAgBEAQ%26url%3Dhttps://ostdansk.dk/svampe-skadedyrsbekaempelse-aerter/%26psig%3DAOvVaw0ykB8UUnbPZGRpHPKXmu-z%26ust%3D1570456174999659&amp;psig=AOvVaw0ykB8UUnbPZGRpHPKXmu-z&amp;ust=1570456174999659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Numerisk løsning af differentialligninger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(første- og andenordens approksimationer)</a:t>
            </a:r>
            <a:endParaRPr lang="da-DK" sz="3000" dirty="0"/>
          </a:p>
          <a:p>
            <a:r>
              <a:rPr lang="da-DK" sz="3000" b="1" dirty="0"/>
              <a:t>InterMat i oktober 2019</a:t>
            </a:r>
            <a:endParaRPr lang="en-US" sz="3000" b="1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15957E72-4363-42D9-9B56-508D65F08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8" t="46772" r="51061" b="22999"/>
          <a:stretch/>
        </p:blipFill>
        <p:spPr>
          <a:xfrm rot="18034158">
            <a:off x="10460078" y="5363466"/>
            <a:ext cx="1728192" cy="99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24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1">
            <a:extLst>
              <a:ext uri="{FF2B5EF4-FFF2-40B4-BE49-F238E27FC236}">
                <a16:creationId xmlns:a16="http://schemas.microsoft.com/office/drawing/2014/main" id="{BBF0E05F-C782-4682-B2B2-9B4CC7842460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b="28471"/>
          <a:stretch/>
        </p:blipFill>
        <p:spPr>
          <a:xfrm>
            <a:off x="69614" y="794933"/>
            <a:ext cx="5215147" cy="576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9617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dirty="0" err="1"/>
              <a:t>Bladlus</a:t>
            </a:r>
            <a:r>
              <a:rPr lang="en-US" dirty="0"/>
              <a:t>: </a:t>
            </a:r>
            <a:r>
              <a:rPr lang="en-US" dirty="0" err="1"/>
              <a:t>logistisk</a:t>
            </a:r>
            <a:r>
              <a:rPr lang="en-US" dirty="0"/>
              <a:t> </a:t>
            </a:r>
            <a:r>
              <a:rPr lang="en-US" dirty="0" err="1"/>
              <a:t>vækst</a:t>
            </a:r>
            <a:r>
              <a:rPr lang="en-US" dirty="0"/>
              <a:t> med </a:t>
            </a:r>
            <a:r>
              <a:rPr lang="en-US" dirty="0" err="1"/>
              <a:t>tidsforskydning</a:t>
            </a:r>
            <a:endParaRPr lang="en-US" sz="4000" dirty="0"/>
          </a:p>
        </p:txBody>
      </p:sp>
      <p:pic>
        <p:nvPicPr>
          <p:cNvPr id="6" name="Billede 1">
            <a:extLst>
              <a:ext uri="{FF2B5EF4-FFF2-40B4-BE49-F238E27FC236}">
                <a16:creationId xmlns:a16="http://schemas.microsoft.com/office/drawing/2014/main" id="{784645CF-842B-4BAA-B477-C42E7B5BC7BF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t="70994"/>
          <a:stretch/>
        </p:blipFill>
        <p:spPr>
          <a:xfrm>
            <a:off x="5102519" y="3236422"/>
            <a:ext cx="7238916" cy="32471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B512E709-1327-451F-BD0D-6BEFF6CBFA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76455" y="1573704"/>
                <a:ext cx="5313218" cy="961909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da-DK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a-DK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num>
                        <m:den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r>
                        <a:rPr lang="da-DK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da-DK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a-DK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a-DK" i="1"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B512E709-1327-451F-BD0D-6BEFF6CBFA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6455" y="1573704"/>
                <a:ext cx="5313218" cy="9619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698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DECF7-0A72-4185-81FF-82DE23F02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lede 2">
            <a:extLst>
              <a:ext uri="{FF2B5EF4-FFF2-40B4-BE49-F238E27FC236}">
                <a16:creationId xmlns:a16="http://schemas.microsoft.com/office/drawing/2014/main" id="{7FEC8D07-D5BE-4993-83F2-7F3E58B2B4C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874" y="1792373"/>
            <a:ext cx="11354252" cy="49243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774FF952-6F47-4F43-9C0F-F0891E22F39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75611" y="454257"/>
                <a:ext cx="5313218" cy="961909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da-DK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a-DK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num>
                        <m:den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r>
                        <a:rPr lang="da-DK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da-DK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a-DK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a-DK" i="1"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774FF952-6F47-4F43-9C0F-F0891E22F3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611" y="454257"/>
                <a:ext cx="5313218" cy="9619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9FFF559-B9DD-435A-8C53-1492DC15BC77}"/>
              </a:ext>
            </a:extLst>
          </p:cNvPr>
          <p:cNvSpPr/>
          <p:nvPr/>
        </p:nvSpPr>
        <p:spPr>
          <a:xfrm>
            <a:off x="3901440" y="5065222"/>
            <a:ext cx="615142" cy="371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0,7</a:t>
            </a:r>
          </a:p>
        </p:txBody>
      </p:sp>
    </p:spTree>
    <p:extLst>
      <p:ext uri="{BB962C8B-B14F-4D97-AF65-F5344CB8AC3E}">
        <p14:creationId xmlns:p14="http://schemas.microsoft.com/office/powerpoint/2010/main" val="418203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9421"/>
            <a:ext cx="10515600" cy="627652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Excel for </a:t>
            </a:r>
            <a:r>
              <a:rPr lang="en-US" dirty="0" err="1"/>
              <a:t>viderekommende</a:t>
            </a:r>
            <a:r>
              <a:rPr lang="en-US" dirty="0"/>
              <a:t>!</a:t>
            </a:r>
            <a:endParaRPr lang="en-US" sz="40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BB8FBB-982B-40FC-AD0C-A3492F85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20E660C2-E597-493E-84EB-9E583BFF67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72" r="15698" b="7591"/>
          <a:stretch/>
        </p:blipFill>
        <p:spPr>
          <a:xfrm>
            <a:off x="555566" y="825732"/>
            <a:ext cx="9403080" cy="607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4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632E7157-831E-4FDD-BEBB-2257900C6A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72" r="15698" b="7591"/>
          <a:stretch/>
        </p:blipFill>
        <p:spPr>
          <a:xfrm>
            <a:off x="555566" y="825732"/>
            <a:ext cx="9403080" cy="60705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9421"/>
            <a:ext cx="10515600" cy="627652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Excel for </a:t>
            </a:r>
            <a:r>
              <a:rPr lang="en-US" dirty="0" err="1"/>
              <a:t>viderekommende</a:t>
            </a:r>
            <a:r>
              <a:rPr lang="en-US" dirty="0"/>
              <a:t>!</a:t>
            </a:r>
            <a:endParaRPr lang="en-US" sz="40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C411D15-CBA6-434B-8424-AC262FE2BD2A}"/>
              </a:ext>
            </a:extLst>
          </p:cNvPr>
          <p:cNvSpPr/>
          <p:nvPr/>
        </p:nvSpPr>
        <p:spPr>
          <a:xfrm>
            <a:off x="3197629" y="2804160"/>
            <a:ext cx="759229" cy="32696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81B0E3-A379-47CE-BE69-095F6592F162}"/>
                  </a:ext>
                </a:extLst>
              </p:cNvPr>
              <p:cNvSpPr/>
              <p:nvPr/>
            </p:nvSpPr>
            <p:spPr>
              <a:xfrm>
                <a:off x="3956858" y="2721032"/>
                <a:ext cx="1740131" cy="4932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3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h𝑒𝑙𝑡𝑎𝑙</m:t>
                      </m:r>
                      <m:d>
                        <m:dPr>
                          <m:ctrlPr>
                            <a:rPr lang="en-US" sz="1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3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3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3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0,05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3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81B0E3-A379-47CE-BE69-095F6592F1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858" y="2721032"/>
                <a:ext cx="1740131" cy="49322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277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53709-123F-4DE1-8557-28A3CEF67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0892C-9F25-4AD3-9A15-D6BC8F601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1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 txBox="1">
            <a:spLocks/>
          </p:cNvSpPr>
          <p:nvPr/>
        </p:nvSpPr>
        <p:spPr>
          <a:xfrm rot="403171">
            <a:off x="9343180" y="1423159"/>
            <a:ext cx="2630963" cy="175918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solidFill>
                  <a:srgbClr val="002060"/>
                </a:solidFill>
              </a:rPr>
              <a:t>Når man vil approksimere ”indviklede” funktioner med simple polynomier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8" name="Pladsholder til indhold 3"/>
          <p:cNvPicPr>
            <a:picLocks noChangeAspect="1"/>
          </p:cNvPicPr>
          <p:nvPr/>
        </p:nvPicPr>
        <p:blipFill rotWithShape="1">
          <a:blip r:embed="rId2"/>
          <a:srcRect l="58465" t="23098" r="13529" b="53336"/>
          <a:stretch/>
        </p:blipFill>
        <p:spPr>
          <a:xfrm>
            <a:off x="5919865" y="3685969"/>
            <a:ext cx="5433935" cy="30483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5D8FEA2-03D6-4334-AD0C-7F3E775F53F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5961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5000" dirty="0"/>
              <a:t>Taylorpolynomier </a:t>
            </a:r>
            <a:r>
              <a:rPr lang="da-DK" sz="2500" dirty="0"/>
              <a:t>(genopfriskning…)</a:t>
            </a:r>
            <a:endParaRPr lang="en-US" sz="2500" dirty="0"/>
          </a:p>
        </p:txBody>
      </p:sp>
      <p:pic>
        <p:nvPicPr>
          <p:cNvPr id="12" name="Pladsholder til indhold 3">
            <a:extLst>
              <a:ext uri="{FF2B5EF4-FFF2-40B4-BE49-F238E27FC236}">
                <a16:creationId xmlns:a16="http://schemas.microsoft.com/office/drawing/2014/main" id="{97966266-5A48-4363-AD7E-0E50546827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34" t="22763" r="46786" b="51277"/>
          <a:stretch/>
        </p:blipFill>
        <p:spPr>
          <a:xfrm>
            <a:off x="838200" y="3685969"/>
            <a:ext cx="4875415" cy="30483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79CB9F1E-CE0E-40F5-8857-978C9A402BAF}"/>
              </a:ext>
            </a:extLst>
          </p:cNvPr>
          <p:cNvSpPr txBox="1">
            <a:spLocks/>
          </p:cNvSpPr>
          <p:nvPr/>
        </p:nvSpPr>
        <p:spPr>
          <a:xfrm>
            <a:off x="683029" y="3117820"/>
            <a:ext cx="3964623" cy="51810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800" dirty="0">
                <a:solidFill>
                  <a:srgbClr val="002060"/>
                </a:solidFill>
              </a:rPr>
              <a:t>Grad 1: tangerende linje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9977B941-8169-459C-AFDB-4C62FAD03FB4}"/>
              </a:ext>
            </a:extLst>
          </p:cNvPr>
          <p:cNvSpPr txBox="1">
            <a:spLocks/>
          </p:cNvSpPr>
          <p:nvPr/>
        </p:nvSpPr>
        <p:spPr>
          <a:xfrm>
            <a:off x="5845235" y="3117327"/>
            <a:ext cx="3964623" cy="51810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800" dirty="0">
                <a:solidFill>
                  <a:srgbClr val="002060"/>
                </a:solidFill>
              </a:rPr>
              <a:t>Grad 2: tangerende parabel</a:t>
            </a:r>
            <a:endParaRPr lang="en-US" sz="28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Undertitel 2">
                <a:extLst>
                  <a:ext uri="{FF2B5EF4-FFF2-40B4-BE49-F238E27FC236}">
                    <a16:creationId xmlns:a16="http://schemas.microsoft.com/office/drawing/2014/main" id="{66E2FE49-D3BF-4B9E-BC69-72D089C0CF94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806331" y="1402154"/>
                <a:ext cx="11696467" cy="880741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a-DK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a-DK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a-D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a-DK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a-DK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da-DK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da-DK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da-DK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a-DK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a-DK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da-D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a-DK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da-DK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Undertitel 2">
                <a:extLst>
                  <a:ext uri="{FF2B5EF4-FFF2-40B4-BE49-F238E27FC236}">
                    <a16:creationId xmlns:a16="http://schemas.microsoft.com/office/drawing/2014/main" id="{66E2FE49-D3BF-4B9E-BC69-72D089C0CF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806331" y="1402154"/>
                <a:ext cx="11696467" cy="88074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4CF02F31-0567-4003-8B48-50536C0FEAF4}"/>
              </a:ext>
            </a:extLst>
          </p:cNvPr>
          <p:cNvSpPr txBox="1">
            <a:spLocks/>
          </p:cNvSpPr>
          <p:nvPr/>
        </p:nvSpPr>
        <p:spPr>
          <a:xfrm>
            <a:off x="806331" y="2183919"/>
            <a:ext cx="8520547" cy="75553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a-DK" u="sng" dirty="0">
                <a:solidFill>
                  <a:schemeClr val="accent1">
                    <a:lumMod val="75000"/>
                  </a:schemeClr>
                </a:solidFill>
              </a:rPr>
              <a:t>Punktet</a:t>
            </a:r>
            <a:r>
              <a:rPr lang="da-DK" dirty="0">
                <a:solidFill>
                  <a:schemeClr val="accent1">
                    <a:lumMod val="75000"/>
                  </a:schemeClr>
                </a:solidFill>
              </a:rPr>
              <a:t> skal passe. </a:t>
            </a:r>
            <a:r>
              <a:rPr lang="da-DK" u="sng" dirty="0">
                <a:solidFill>
                  <a:schemeClr val="accent1">
                    <a:lumMod val="75000"/>
                  </a:schemeClr>
                </a:solidFill>
              </a:rPr>
              <a:t>Hældningen</a:t>
            </a:r>
            <a:r>
              <a:rPr lang="da-DK" dirty="0">
                <a:solidFill>
                  <a:schemeClr val="accent1">
                    <a:lumMod val="75000"/>
                  </a:schemeClr>
                </a:solidFill>
              </a:rPr>
              <a:t> skal passe. </a:t>
            </a:r>
            <a:r>
              <a:rPr lang="da-DK" u="sng" dirty="0">
                <a:solidFill>
                  <a:schemeClr val="accent1">
                    <a:lumMod val="75000"/>
                  </a:schemeClr>
                </a:solidFill>
              </a:rPr>
              <a:t>Krumningen</a:t>
            </a:r>
            <a:r>
              <a:rPr lang="da-DK" dirty="0">
                <a:solidFill>
                  <a:schemeClr val="accent1">
                    <a:lumMod val="75000"/>
                  </a:schemeClr>
                </a:solidFill>
              </a:rPr>
              <a:t> skal passe. Osv.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0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859617"/>
              </a:xfrm>
              <a:solidFill>
                <a:srgbClr val="FFFF00"/>
              </a:solidFill>
              <a:ln>
                <a:solidFill>
                  <a:schemeClr val="accent1"/>
                </a:solidFill>
              </a:ln>
            </p:spPr>
            <p:txBody>
              <a:bodyPr>
                <a:normAutofit/>
              </a:bodyPr>
              <a:lstStyle/>
              <a:p>
                <a:pPr algn="ctr"/>
                <a:r>
                  <a:rPr lang="da-DK" dirty="0"/>
                  <a:t>Differentialligninger: </a:t>
                </a:r>
                <a14:m>
                  <m:oMath xmlns:m="http://schemas.openxmlformats.org/officeDocument/2006/math">
                    <m:r>
                      <a:rPr lang="da-DK" sz="4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sz="4000" b="0" i="1" smtClean="0">
                        <a:latin typeface="Cambria Math" panose="02040503050406030204" pitchFamily="18" charset="0"/>
                      </a:rPr>
                      <m:t>′=</m:t>
                    </m:r>
                    <m:r>
                      <a:rPr lang="da-DK" sz="40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da-DK" sz="4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a-DK" sz="4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da-DK" sz="4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da-DK" sz="4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sz="4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859617"/>
              </a:xfrm>
              <a:blipFill>
                <a:blip r:embed="rId2"/>
                <a:stretch>
                  <a:fillRect t="-11888" b="-2307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01833"/>
                <a:ext cx="10515600" cy="466404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da-DK" sz="3100" b="0" dirty="0"/>
                  <a:t>Eksempler: </a:t>
                </a:r>
              </a:p>
              <a:p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′=</m:t>
                    </m:r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, 			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da-DK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 </a:t>
                </a:r>
                <a:r>
                  <a:rPr lang="en-US" dirty="0" err="1"/>
                  <a:t>eller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a-DK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da-DK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a-DK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da-DK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′=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𝑘𝑦</m:t>
                    </m:r>
                  </m:oMath>
                </a14:m>
                <a:r>
                  <a:rPr lang="en-US" dirty="0"/>
                  <a:t> ,			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𝑐𝑒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𝑘𝑥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𝑏𝑦</m:t>
                    </m:r>
                  </m:oMath>
                </a14:m>
                <a:r>
                  <a:rPr lang="en-US" dirty="0"/>
                  <a:t> ,		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da-DK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𝑏𝑥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𝑏</m:t>
                    </m:r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,		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???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01833"/>
                <a:ext cx="10515600" cy="4664046"/>
              </a:xfrm>
              <a:blipFill>
                <a:blip r:embed="rId3"/>
                <a:stretch>
                  <a:fillRect l="-1449" t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3094892" y="4403188"/>
            <a:ext cx="4485889" cy="1260124"/>
            <a:chOff x="2574388" y="4248443"/>
            <a:chExt cx="4485889" cy="1260124"/>
          </a:xfrm>
        </p:grpSpPr>
        <p:sp>
          <p:nvSpPr>
            <p:cNvPr id="4" name="Rectangle 3"/>
            <p:cNvSpPr/>
            <p:nvPr/>
          </p:nvSpPr>
          <p:spPr>
            <a:xfrm>
              <a:off x="3707477" y="4616335"/>
              <a:ext cx="3352800" cy="8922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sz="2800" i="1" dirty="0">
                  <a:solidFill>
                    <a:schemeClr val="tx2"/>
                  </a:solidFill>
                </a:rPr>
                <a:t>n</a:t>
              </a:r>
              <a:r>
                <a:rPr lang="da-DK" sz="2800" dirty="0">
                  <a:solidFill>
                    <a:schemeClr val="tx2"/>
                  </a:solidFill>
                </a:rPr>
                <a:t> = 2: luftmodstand…</a:t>
              </a:r>
              <a:endParaRPr lang="en-US" sz="2800" dirty="0">
                <a:solidFill>
                  <a:schemeClr val="tx2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 flipV="1">
              <a:off x="2574388" y="4248443"/>
              <a:ext cx="1133090" cy="73962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301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1"/>
          <p:cNvPicPr>
            <a:picLocks/>
          </p:cNvPicPr>
          <p:nvPr/>
        </p:nvPicPr>
        <p:blipFill rotWithShape="1">
          <a:blip r:embed="rId2"/>
          <a:srcRect l="28170" t="22697" r="35568" b="16129"/>
          <a:stretch/>
        </p:blipFill>
        <p:spPr bwMode="auto">
          <a:xfrm>
            <a:off x="6705601" y="0"/>
            <a:ext cx="5663738" cy="63237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67" y="331874"/>
            <a:ext cx="6410498" cy="859617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da-DK" dirty="0"/>
              <a:t>Eulers metode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89561" y="1283745"/>
                <a:ext cx="6537959" cy="5070763"/>
              </a:xfrm>
            </p:spPr>
            <p:txBody>
              <a:bodyPr>
                <a:normAutofit fontScale="925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da-DK" b="0" dirty="0"/>
                  <a:t>Begynd et sted: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a-DK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a-DK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a-DK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da-DK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a-DK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a-DK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da-DK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da-DK" b="0" dirty="0"/>
                  <a:t>begyndelsesbetingelse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da-DK" dirty="0">
                    <a:solidFill>
                      <a:schemeClr val="tx2"/>
                    </a:solidFill>
                  </a:rPr>
                  <a:t>Gå fra</a:t>
                </a:r>
                <a:r>
                  <a:rPr lang="da-DK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da-DK" dirty="0">
                    <a:solidFill>
                      <a:schemeClr val="tx2"/>
                    </a:solidFill>
                  </a:rPr>
                  <a:t> til det næste punkt</a:t>
                </a:r>
                <a:r>
                  <a:rPr lang="da-DK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a-DK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da-DK" dirty="0">
                    <a:solidFill>
                      <a:schemeClr val="tx2"/>
                    </a:solidFill>
                  </a:rPr>
                  <a:t>, hvor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a-DK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a-DK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a-DK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da-DK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da-DK" b="0" dirty="0">
                    <a:solidFill>
                      <a:schemeClr val="tx2"/>
                    </a:solidFill>
                  </a:rPr>
                  <a:t>. Gå </a:t>
                </a:r>
                <a:r>
                  <a:rPr lang="da-DK" dirty="0">
                    <a:solidFill>
                      <a:schemeClr val="tx2"/>
                    </a:solidFill>
                  </a:rPr>
                  <a:t>i </a:t>
                </a:r>
                <a:r>
                  <a:rPr lang="da-DK" u="sng" dirty="0">
                    <a:solidFill>
                      <a:schemeClr val="tx2"/>
                    </a:solidFill>
                  </a:rPr>
                  <a:t>den rigtige retning: </a:t>
                </a:r>
                <a:r>
                  <a:rPr lang="da-DK" dirty="0">
                    <a:solidFill>
                      <a:schemeClr val="tx2"/>
                    </a:solidFill>
                  </a:rPr>
                  <a:t>ud ad tangenten / den tangerende parabel / højere ordens Taylor-polynomium.</a:t>
                </a:r>
                <a:endParaRPr lang="da-DK" b="0" dirty="0">
                  <a:solidFill>
                    <a:schemeClr val="tx2"/>
                  </a:solidFill>
                </a:endParaRPr>
              </a:p>
              <a:p>
                <a:pPr marL="514350" indent="-514350">
                  <a:buFont typeface="+mj-lt"/>
                  <a:buAutoNum type="arabicPeriod"/>
                </a:pPr>
                <a:r>
                  <a:rPr lang="da-DK" dirty="0"/>
                  <a:t>For at gøre dette, skal du kende løsningsgrafens </a:t>
                </a:r>
                <a:r>
                  <a:rPr lang="da-DK" i="1" dirty="0"/>
                  <a:t>hældning </a:t>
                </a:r>
                <a:r>
                  <a:rPr lang="da-DK" dirty="0"/>
                  <a:t>(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da-DK" b="0" dirty="0"/>
                  <a:t>) og evt. også dens </a:t>
                </a:r>
                <a:r>
                  <a:rPr lang="da-DK" b="0" i="1" dirty="0"/>
                  <a:t>krumning </a:t>
                </a:r>
                <a:r>
                  <a:rPr lang="da-DK" dirty="0"/>
                  <a:t>(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′′</m:t>
                    </m:r>
                  </m:oMath>
                </a14:m>
                <a:r>
                  <a:rPr lang="da-DK" b="0" dirty="0"/>
                  <a:t>) og højere afledede (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′′′</m:t>
                    </m:r>
                  </m:oMath>
                </a14:m>
                <a:r>
                  <a:rPr lang="da-DK" b="0" dirty="0"/>
                  <a:t>, …). </a:t>
                </a:r>
                <a:r>
                  <a:rPr lang="da-DK" dirty="0"/>
                  <a:t>Disse beregnes vha differential-ligningen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a-DK" dirty="0"/>
                  <a:t> i punktet 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a-DK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a-DK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a-DK" b="0" dirty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da-DK" dirty="0">
                    <a:solidFill>
                      <a:schemeClr val="tx2"/>
                    </a:solidFill>
                  </a:rPr>
                  <a:t>Fortsæt på samme måde, skridt for skridt!</a:t>
                </a:r>
                <a:endParaRPr lang="da-DK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9561" y="1283745"/>
                <a:ext cx="6537959" cy="5070763"/>
              </a:xfrm>
              <a:blipFill>
                <a:blip r:embed="rId3"/>
                <a:stretch>
                  <a:fillRect l="-1772" t="-2046" r="-1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227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1">
            <a:extLst>
              <a:ext uri="{FF2B5EF4-FFF2-40B4-BE49-F238E27FC236}">
                <a16:creationId xmlns:a16="http://schemas.microsoft.com/office/drawing/2014/main" id="{45A798C5-8AF3-4619-9341-B70F91AADF5F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28170" t="22697" r="35568" b="16129"/>
          <a:stretch/>
        </p:blipFill>
        <p:spPr bwMode="auto">
          <a:xfrm>
            <a:off x="6705601" y="0"/>
            <a:ext cx="5663738" cy="63237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67" y="331874"/>
            <a:ext cx="6410498" cy="859617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da-DK" dirty="0"/>
              <a:t>Eulers metode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28105" y="1413164"/>
                <a:ext cx="6537959" cy="476934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da-DK" b="0" dirty="0"/>
                  <a:t>Hvordan får man en god approksimation til løsningen?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da-DK" dirty="0"/>
                  <a:t>Man går ikke for langt væk fra begyndelsesværdien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da-DK" b="0" dirty="0"/>
                  <a:t>…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da-DK" b="0" dirty="0"/>
                  <a:t>Man tager små skridt…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da-DK" dirty="0"/>
                  <a:t>Man tager hellere ”parabel-skridt” end ”lineære skridt”</a:t>
                </a:r>
                <a:endParaRPr lang="da-DK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8105" y="1413164"/>
                <a:ext cx="6537959" cy="4769341"/>
              </a:xfrm>
              <a:blipFill>
                <a:blip r:embed="rId3"/>
                <a:stretch>
                  <a:fillRect l="-1957" t="-2174" r="-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179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61" r="32892" b="34213"/>
          <a:stretch/>
        </p:blipFill>
        <p:spPr>
          <a:xfrm>
            <a:off x="0" y="0"/>
            <a:ext cx="12192000" cy="659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6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859617"/>
              </a:xfrm>
              <a:solidFill>
                <a:srgbClr val="FFFF00"/>
              </a:solidFill>
              <a:ln>
                <a:solidFill>
                  <a:schemeClr val="accent1"/>
                </a:solidFill>
              </a:ln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da-DK" dirty="0"/>
                  <a:t>Vækstrate: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  <m:f>
                      <m:f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859617"/>
              </a:xfrm>
              <a:blipFill>
                <a:blip r:embed="rId2"/>
                <a:stretch>
                  <a:fillRect t="-10490" b="-1258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01833"/>
                <a:ext cx="10627822" cy="466404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da-DK" sz="3100" b="0" dirty="0"/>
                  <a:t>Populationens størrelse til tiden </a:t>
                </a:r>
                <a14:m>
                  <m:oMath xmlns:m="http://schemas.openxmlformats.org/officeDocument/2006/math"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da-DK" sz="3100" b="0" dirty="0"/>
                  <a:t>: </a:t>
                </a:r>
                <a14:m>
                  <m:oMath xmlns:m="http://schemas.openxmlformats.org/officeDocument/2006/math"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a-DK" sz="3100" b="0" dirty="0"/>
              </a:p>
              <a:p>
                <a:r>
                  <a:rPr lang="da-DK" sz="3100" b="0" dirty="0"/>
                  <a:t>Væksthastighed: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da-DK" sz="3100" b="0" dirty="0"/>
              </a:p>
              <a:p>
                <a:r>
                  <a:rPr lang="da-DK" sz="3100" b="0" dirty="0"/>
                  <a:t>Vækstrate = </a:t>
                </a:r>
                <a:r>
                  <a:rPr lang="da-DK" sz="3100" b="0" u="sng" dirty="0"/>
                  <a:t>relativ</a:t>
                </a:r>
                <a:r>
                  <a:rPr lang="da-DK" sz="3100" b="0" dirty="0"/>
                  <a:t> væksthastighed: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3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da-DK" sz="3100" b="0" dirty="0"/>
              </a:p>
              <a:p>
                <a:r>
                  <a:rPr lang="da-DK" sz="3100" b="1" dirty="0"/>
                  <a:t>Konstant vækstrate:</a:t>
                </a:r>
                <a:r>
                  <a:rPr lang="da-DK" sz="3100" b="0" dirty="0"/>
                  <a:t> </a:t>
                </a:r>
                <a:r>
                  <a:rPr lang="da-DK" sz="3100" dirty="0"/>
                  <a:t>fx hvis man introducerer et lille antal dyr,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da-DK" sz="3100" b="0" dirty="0"/>
                  <a:t>, i et isoleret område med rigelige ressourcer og uden trusler.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31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1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3100" i="1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3100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31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a-DK" sz="3100" dirty="0"/>
              </a:p>
              <a:p>
                <a:r>
                  <a:rPr lang="da-DK" sz="3100" dirty="0"/>
                  <a:t>Løsning: </a:t>
                </a:r>
                <a14:m>
                  <m:oMath xmlns:m="http://schemas.openxmlformats.org/officeDocument/2006/math">
                    <m:r>
                      <a:rPr lang="en-US" sz="3100" b="1" i="1">
                        <a:latin typeface="Cambria Math" panose="02040503050406030204" pitchFamily="18" charset="0"/>
                      </a:rPr>
                      <m:t>𝑵</m:t>
                    </m:r>
                    <m:d>
                      <m:dPr>
                        <m:ctrlPr>
                          <a:rPr lang="en-US" sz="31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1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n-US" sz="31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31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sSup>
                      <m:sSupPr>
                        <m:ctrlPr>
                          <a:rPr lang="en-US" sz="31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1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3100" b="1" i="1">
                            <a:latin typeface="Cambria Math" panose="02040503050406030204" pitchFamily="18" charset="0"/>
                          </a:rPr>
                          <m:t>𝒓𝒕</m:t>
                        </m:r>
                      </m:sup>
                    </m:sSup>
                  </m:oMath>
                </a14:m>
                <a:endParaRPr lang="da-DK" sz="3100" b="1" dirty="0"/>
              </a:p>
              <a:p>
                <a:endParaRPr lang="da-DK" sz="3100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01833"/>
                <a:ext cx="10627822" cy="4664046"/>
              </a:xfrm>
              <a:blipFill>
                <a:blip r:embed="rId3"/>
                <a:stretch>
                  <a:fillRect l="-1434" t="-2614" r="-16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78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859617"/>
              </a:xfrm>
              <a:solidFill>
                <a:srgbClr val="FFFF00"/>
              </a:solidFill>
              <a:ln>
                <a:solidFill>
                  <a:schemeClr val="accent1"/>
                </a:solidFill>
              </a:ln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da-DK" dirty="0"/>
                  <a:t>Vækstrate: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  <m:f>
                      <m:f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859617"/>
              </a:xfrm>
              <a:blipFill>
                <a:blip r:embed="rId2"/>
                <a:stretch>
                  <a:fillRect t="-10490" b="-1258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01833"/>
                <a:ext cx="10515600" cy="4664046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da-DK" sz="3100" b="1" dirty="0"/>
                  <a:t>Logistisk vækst: </a:t>
                </a:r>
              </a:p>
              <a:p>
                <a:r>
                  <a:rPr lang="da-DK" sz="3100" dirty="0"/>
                  <a:t>Vækstrate aftager lineært med populationens størrelse (fx hvis der er begrænsede ressourcer): </a:t>
                </a:r>
              </a:p>
              <a:p>
                <a14:m>
                  <m:oMath xmlns:m="http://schemas.openxmlformats.org/officeDocument/2006/math"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1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1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3100"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num>
                      <m:den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a-DK" sz="3100" b="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f>
                      <m:f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31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10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31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1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3100"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num>
                      <m:den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r>
                      <a:rPr lang="en-US" sz="31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da-DK" sz="31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31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10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31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1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3100"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num>
                      <m:den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sSup>
                      <m:sSup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da-DK" sz="31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31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1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3100"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num>
                      <m:den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31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31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a-DK" sz="31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31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𝑎𝑦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a-DK" sz="3100" dirty="0"/>
              </a:p>
              <a:p>
                <a:endParaRPr lang="da-DK" sz="31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01833"/>
                <a:ext cx="10515600" cy="4664046"/>
              </a:xfrm>
              <a:blipFill>
                <a:blip r:embed="rId3"/>
                <a:stretch>
                  <a:fillRect l="-1275" t="-30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2D2325F-F020-4F02-8517-3C59DD5D1A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94022" y="3288665"/>
                <a:ext cx="4245033" cy="2192193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da-DK" dirty="0"/>
                  <a:t>Løsning: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da-DK" dirty="0"/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a-DK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r>
                            <a:rPr lang="da-DK" i="1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a-DK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a-DK">
                                      <a:latin typeface="Cambria Math" panose="02040503050406030204" pitchFamily="18" charset="0"/>
                                    </a:rPr>
                                    <m:t>max</m:t>
                                  </m:r>
                                </m:sub>
                              </m:sSub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2D2325F-F020-4F02-8517-3C59DD5D1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022" y="3288665"/>
                <a:ext cx="4245033" cy="2192193"/>
              </a:xfrm>
              <a:prstGeom prst="rect">
                <a:avLst/>
              </a:prstGeom>
              <a:blipFill>
                <a:blip r:embed="rId4"/>
                <a:stretch>
                  <a:fillRect t="-3867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848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1">
            <a:extLst>
              <a:ext uri="{FF2B5EF4-FFF2-40B4-BE49-F238E27FC236}">
                <a16:creationId xmlns:a16="http://schemas.microsoft.com/office/drawing/2014/main" id="{BBF0E05F-C782-4682-B2B2-9B4CC7842460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t="-1" b="65469"/>
          <a:stretch/>
        </p:blipFill>
        <p:spPr>
          <a:xfrm>
            <a:off x="69614" y="794933"/>
            <a:ext cx="5215147" cy="27850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9617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dirty="0" err="1"/>
              <a:t>Bladlus</a:t>
            </a:r>
            <a:r>
              <a:rPr lang="en-US" dirty="0"/>
              <a:t>: </a:t>
            </a:r>
            <a:r>
              <a:rPr lang="en-US" dirty="0" err="1"/>
              <a:t>logistisk</a:t>
            </a:r>
            <a:r>
              <a:rPr lang="en-US" dirty="0"/>
              <a:t> </a:t>
            </a:r>
            <a:r>
              <a:rPr lang="en-US" dirty="0" err="1"/>
              <a:t>vækst</a:t>
            </a:r>
            <a:r>
              <a:rPr lang="en-US" dirty="0"/>
              <a:t> med </a:t>
            </a:r>
            <a:r>
              <a:rPr lang="en-US" dirty="0" err="1"/>
              <a:t>tidsforskydning</a:t>
            </a:r>
            <a:endParaRPr lang="en-US" sz="4000" dirty="0"/>
          </a:p>
        </p:txBody>
      </p:sp>
      <p:pic>
        <p:nvPicPr>
          <p:cNvPr id="9" name="Billede 1">
            <a:extLst>
              <a:ext uri="{FF2B5EF4-FFF2-40B4-BE49-F238E27FC236}">
                <a16:creationId xmlns:a16="http://schemas.microsoft.com/office/drawing/2014/main" id="{36BEA673-BDD0-4557-8DFF-5C076E9B2CAC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t="35413" b="28471"/>
          <a:stretch/>
        </p:blipFill>
        <p:spPr>
          <a:xfrm>
            <a:off x="69613" y="3668684"/>
            <a:ext cx="5215147" cy="2912860"/>
          </a:xfrm>
          <a:prstGeom prst="rect">
            <a:avLst/>
          </a:prstGeom>
        </p:spPr>
      </p:pic>
      <p:pic>
        <p:nvPicPr>
          <p:cNvPr id="8" name="Billede 3" descr="Billedresultat for ærtebladlus">
            <a:hlinkClick r:id="rId3" tgtFrame="&quot;_blank&quot;"/>
            <a:extLst>
              <a:ext uri="{FF2B5EF4-FFF2-40B4-BE49-F238E27FC236}">
                <a16:creationId xmlns:a16="http://schemas.microsoft.com/office/drawing/2014/main" id="{0B8F407A-2DC5-4A8A-86C0-C5E43F60B7D2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 bwMode="auto">
          <a:xfrm>
            <a:off x="5149561" y="1499379"/>
            <a:ext cx="6877519" cy="47684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2651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2700</TotalTime>
  <Words>410</Words>
  <Application>Microsoft Office PowerPoint</Application>
  <PresentationFormat>Widescreen</PresentationFormat>
  <Paragraphs>52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Numerisk løsning af differentialligninger</vt:lpstr>
      <vt:lpstr>PowerPoint Presentation</vt:lpstr>
      <vt:lpstr>Differentialligninger: y′=g(x,y)</vt:lpstr>
      <vt:lpstr>Eulers metode</vt:lpstr>
      <vt:lpstr>Eulers metode</vt:lpstr>
      <vt:lpstr>PowerPoint Presentation</vt:lpstr>
      <vt:lpstr>Vækstrate: r(t)=1/N(t)   dN/dt</vt:lpstr>
      <vt:lpstr>Vækstrate: r(t)=1/N(t)   dN/dt</vt:lpstr>
      <vt:lpstr>Bladlus: logistisk vækst med tidsforskydning</vt:lpstr>
      <vt:lpstr>Bladlus: logistisk vækst med tidsforskydning</vt:lpstr>
      <vt:lpstr>PowerPoint Presentation</vt:lpstr>
      <vt:lpstr>Excel for viderekommende!</vt:lpstr>
      <vt:lpstr>Excel for viderekommende!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Numerisk løsning af differentialligninger</dc:title>
  <dc:creator>Niels Erik Wegge</dc:creator>
  <cp:lastModifiedBy>Niels Erik Wegge</cp:lastModifiedBy>
  <cp:revision>34</cp:revision>
  <dcterms:created xsi:type="dcterms:W3CDTF">2017-10-08T07:05:51Z</dcterms:created>
  <dcterms:modified xsi:type="dcterms:W3CDTF">2019-10-08T13:24:55Z</dcterms:modified>
</cp:coreProperties>
</file>